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25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nif.org.in/" TargetMode="External"/><Relationship Id="rId7" Type="http://schemas.openxmlformats.org/officeDocument/2006/relationships/hyperlink" Target="https://forms.gle/v9HsDXAZrjj1m641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10" Type="http://schemas.openxmlformats.org/officeDocument/2006/relationships/image" Target="../media/image3.jpg"/><Relationship Id="rId4" Type="http://schemas.openxmlformats.org/officeDocument/2006/relationships/hyperlink" Target="http://www.nifindia.or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anjireddy.boddu@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allesrujana.org"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pallesrujana.org/" TargetMode="External"/><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868951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B050"/>
                </a:solidFill>
                <a:latin typeface="Cambria"/>
                <a:ea typeface="Cambria"/>
                <a:cs typeface="Cambria"/>
                <a:sym typeface="Cambria"/>
              </a:rPr>
              <a:t>48th Chinna </a:t>
            </a:r>
            <a:r>
              <a:rPr lang="en-US" sz="1600" b="1" i="0" u="none" strike="noStrike" cap="none" dirty="0" err="1">
                <a:solidFill>
                  <a:srgbClr val="00B050"/>
                </a:solidFill>
                <a:latin typeface="Cambria"/>
                <a:ea typeface="Cambria"/>
                <a:cs typeface="Cambria"/>
                <a:sym typeface="Cambria"/>
              </a:rPr>
              <a:t>Shodha</a:t>
            </a:r>
            <a:r>
              <a:rPr lang="en-US" sz="1600" b="1" i="0" u="none" strike="noStrike" cap="none" dirty="0">
                <a:solidFill>
                  <a:srgbClr val="00B050"/>
                </a:solidFill>
                <a:latin typeface="Cambria"/>
                <a:ea typeface="Cambria"/>
                <a:cs typeface="Cambria"/>
                <a:sym typeface="Cambria"/>
              </a:rPr>
              <a:t> Yatra</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Palle Srujana</a:t>
            </a:r>
            <a:endParaRPr lang="en-US" sz="1400" b="0" i="0" u="none" strike="noStrike" cap="none" dirty="0">
              <a:solidFill>
                <a:srgbClr val="000000"/>
              </a:solidFill>
              <a:latin typeface="Arial"/>
              <a:ea typeface="Arial"/>
              <a:cs typeface="Arial"/>
              <a:sym typeface="Arial"/>
            </a:endParaRPr>
          </a:p>
          <a:p>
            <a:pPr algn="ctr">
              <a:spcAft>
                <a:spcPts val="1000"/>
              </a:spcAft>
            </a:pPr>
            <a:r>
              <a:rPr lang="en-US" sz="1600" b="1" dirty="0" err="1">
                <a:effectLst/>
                <a:latin typeface="Calibri" panose="020F0502020204030204" pitchFamily="34" charset="0"/>
                <a:ea typeface="Calibri" panose="020F0502020204030204" pitchFamily="34" charset="0"/>
                <a:cs typeface="Arial" panose="020B0604020202020204" pitchFamily="34" charset="0"/>
              </a:rPr>
              <a:t>Machareddy-Gannaram</a:t>
            </a:r>
            <a:r>
              <a:rPr lang="en-US"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err="1">
                <a:effectLst/>
                <a:latin typeface="Calibri" panose="020F0502020204030204" pitchFamily="34" charset="0"/>
                <a:ea typeface="Calibri" panose="020F0502020204030204" pitchFamily="34" charset="0"/>
                <a:cs typeface="Arial" panose="020B0604020202020204" pitchFamily="34" charset="0"/>
              </a:rPr>
              <a:t>Dist</a:t>
            </a:r>
            <a:r>
              <a:rPr lang="en-US"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err="1">
                <a:effectLst/>
                <a:latin typeface="Calibri" panose="020F0502020204030204" pitchFamily="34" charset="0"/>
                <a:ea typeface="Calibri" panose="020F0502020204030204" pitchFamily="34" charset="0"/>
                <a:cs typeface="Arial" panose="020B0604020202020204" pitchFamily="34" charset="0"/>
              </a:rPr>
              <a:t>Kamareddy</a:t>
            </a:r>
            <a:r>
              <a:rPr lang="en-US" sz="1600" b="1" dirty="0">
                <a:effectLst/>
                <a:latin typeface="Calibri" panose="020F0502020204030204" pitchFamily="34" charset="0"/>
                <a:ea typeface="Calibri" panose="020F0502020204030204" pitchFamily="34" charset="0"/>
                <a:cs typeface="Arial" panose="020B0604020202020204" pitchFamily="34" charset="0"/>
              </a:rPr>
              <a:t>, Telangana</a:t>
            </a:r>
          </a:p>
          <a:p>
            <a:pPr algn="ctr">
              <a:spcAft>
                <a:spcPts val="1000"/>
              </a:spcAft>
            </a:pPr>
            <a:r>
              <a:rPr lang="en-US" sz="1600" b="1" i="0" u="none" strike="noStrike" cap="none" dirty="0">
                <a:solidFill>
                  <a:srgbClr val="CE1C00"/>
                </a:solidFill>
                <a:latin typeface="Calibri" panose="020F0502020204030204" pitchFamily="34" charset="0"/>
                <a:ea typeface="Calibri" panose="020F0502020204030204" pitchFamily="34" charset="0"/>
                <a:cs typeface="Arial" panose="020B0604020202020204" pitchFamily="34" charset="0"/>
                <a:sym typeface="Times"/>
              </a:rPr>
              <a:t>31 May-2 June, 2024</a:t>
            </a:r>
            <a:endParaRPr lang="en-US" sz="1600" b="1" i="0" u="none" strike="noStrike" cap="none" dirty="0">
              <a:solidFill>
                <a:srgbClr val="CE1C00"/>
              </a:solidFill>
              <a:latin typeface="Times"/>
              <a:ea typeface="Times"/>
              <a:cs typeface="Times"/>
              <a:sym typeface="Times"/>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Background</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err="1">
                <a:solidFill>
                  <a:srgbClr val="00B050"/>
                </a:solidFill>
                <a:latin typeface="Cambria"/>
                <a:ea typeface="Cambria"/>
                <a:cs typeface="Cambria"/>
                <a:sym typeface="Cambria"/>
              </a:rPr>
              <a:t>Shodha</a:t>
            </a:r>
            <a:r>
              <a:rPr lang="en-US" sz="1200" b="0"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voluntary organization focused mainly on Rural Knowledge and Creativity, is the overall coordinator for the Chinna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Yatras in Telangana and Andhra Pradesh.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activities of Palle Srujana.</a:t>
            </a:r>
            <a:endParaRPr lang="en-US" sz="3200" b="1" i="1"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None/>
            </a:pPr>
            <a:endParaRPr lang="en-US" sz="1400" b="1" i="1" u="none" strike="noStrike" cap="none" dirty="0">
              <a:solidFill>
                <a:srgbClr val="00B050"/>
              </a:solidFill>
              <a:latin typeface="Cambria"/>
              <a:ea typeface="Cambria"/>
              <a:cs typeface="Cambria"/>
              <a:sym typeface="Cambria"/>
            </a:endParaRPr>
          </a:p>
          <a:p>
            <a:pPr marL="0" marR="0" lvl="0" indent="0" algn="just" rtl="0">
              <a:lnSpc>
                <a:spcPct val="100000"/>
              </a:lnSpc>
              <a:spcBef>
                <a:spcPts val="0"/>
              </a:spcBef>
              <a:spcAft>
                <a:spcPts val="0"/>
              </a:spcAft>
              <a:buNone/>
            </a:pPr>
            <a:r>
              <a:rPr lang="en-US" sz="1400" b="1" i="1" u="none" strike="noStrike" cap="none" dirty="0">
                <a:solidFill>
                  <a:srgbClr val="00B050"/>
                </a:solidFill>
                <a:latin typeface="Cambria"/>
                <a:ea typeface="Cambria"/>
                <a:cs typeface="Cambria"/>
                <a:sym typeface="Cambria"/>
              </a:rPr>
              <a:t>48th Chinna </a:t>
            </a:r>
            <a:r>
              <a:rPr lang="en-US" sz="1400" b="1" i="1" u="none" strike="noStrike" cap="none" dirty="0" err="1">
                <a:solidFill>
                  <a:srgbClr val="00B050"/>
                </a:solidFill>
                <a:latin typeface="Cambria"/>
                <a:ea typeface="Cambria"/>
                <a:cs typeface="Cambria"/>
                <a:sym typeface="Cambria"/>
              </a:rPr>
              <a:t>Shodha</a:t>
            </a:r>
            <a:r>
              <a:rPr lang="en-US" sz="1400" b="1" i="1" u="none" strike="noStrike" cap="none" dirty="0">
                <a:solidFill>
                  <a:srgbClr val="00B050"/>
                </a:solidFill>
                <a:latin typeface="Cambria"/>
                <a:ea typeface="Cambria"/>
                <a:cs typeface="Cambria"/>
                <a:sym typeface="Cambria"/>
              </a:rPr>
              <a:t> Yatra</a:t>
            </a:r>
            <a:endParaRPr lang="en-US"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Forty </a:t>
            </a:r>
            <a:r>
              <a:rPr lang="en-US" sz="1200" b="1" i="0" u="none" strike="noStrike" cap="none" dirty="0" err="1">
                <a:solidFill>
                  <a:srgbClr val="000000"/>
                </a:solidFill>
                <a:latin typeface="Calibri"/>
                <a:ea typeface="Calibri"/>
                <a:cs typeface="Calibri"/>
                <a:sym typeface="Calibri"/>
              </a:rPr>
              <a:t>Eigth</a:t>
            </a:r>
            <a:r>
              <a:rPr lang="en-US" sz="1200" b="1" i="0" u="none" strike="noStrike" cap="none" dirty="0">
                <a:solidFill>
                  <a:srgbClr val="000000"/>
                </a:solidFill>
                <a:latin typeface="Calibri"/>
                <a:ea typeface="Calibri"/>
                <a:cs typeface="Calibri"/>
                <a:sym typeface="Calibri"/>
              </a:rPr>
              <a:t> Chinna </a:t>
            </a:r>
            <a:r>
              <a:rPr lang="en-US" sz="1200" b="1" i="0" u="none" strike="noStrike" cap="none" dirty="0" err="1">
                <a:solidFill>
                  <a:srgbClr val="000000"/>
                </a:solidFill>
                <a:latin typeface="Calibri"/>
                <a:ea typeface="Calibri"/>
                <a:cs typeface="Calibri"/>
                <a:sym typeface="Calibri"/>
              </a:rPr>
              <a:t>Shodha</a:t>
            </a:r>
            <a:r>
              <a:rPr lang="en-US" sz="1200" b="1" i="0" u="none" strike="noStrike" cap="none" dirty="0">
                <a:solidFill>
                  <a:srgbClr val="000000"/>
                </a:solidFill>
                <a:latin typeface="Calibri"/>
                <a:ea typeface="Calibri"/>
                <a:cs typeface="Calibri"/>
                <a:sym typeface="Calibri"/>
              </a:rPr>
              <a:t> Yatra (48th CSY)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Date:</a:t>
            </a:r>
            <a:r>
              <a:rPr lang="en-US" sz="1200" b="0" i="0" u="none" strike="noStrike" cap="none" dirty="0">
                <a:solidFill>
                  <a:srgbClr val="000000"/>
                </a:solidFill>
                <a:latin typeface="Calibri"/>
                <a:ea typeface="Calibri"/>
                <a:cs typeface="Calibri"/>
                <a:sym typeface="Calibri"/>
              </a:rPr>
              <a:t>  31 May- 02 June 2024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Location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Dist</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Kamareddy</a:t>
            </a:r>
            <a:r>
              <a:rPr lang="en-US" sz="1200" b="0" i="0" u="none" strike="noStrike" cap="none" dirty="0">
                <a:solidFill>
                  <a:srgbClr val="000000"/>
                </a:solidFill>
                <a:latin typeface="Calibri"/>
                <a:ea typeface="Calibri"/>
                <a:cs typeface="Calibri"/>
                <a:sym typeface="Calibri"/>
              </a:rPr>
              <a:t>, Telangana.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Meeting Point: </a:t>
            </a:r>
            <a:r>
              <a:rPr lang="en-US" sz="1200" b="1" i="0" u="none" strike="noStrike" cap="none" dirty="0" err="1">
                <a:solidFill>
                  <a:srgbClr val="000000"/>
                </a:solidFill>
                <a:latin typeface="Calibri"/>
                <a:ea typeface="Calibri"/>
                <a:cs typeface="Calibri"/>
                <a:sym typeface="Calibri"/>
              </a:rPr>
              <a:t>Machareddy</a:t>
            </a:r>
            <a:r>
              <a:rPr lang="en-US" sz="1200" b="1" i="0" u="none" strike="noStrike" cap="none" dirty="0">
                <a:solidFill>
                  <a:srgbClr val="000000"/>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Starts: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Yatra </a:t>
            </a:r>
            <a:r>
              <a:rPr lang="en-US" sz="1200" b="0" u="none" strike="noStrike" cap="none" dirty="0">
                <a:solidFill>
                  <a:schemeClr val="dk1"/>
                </a:solidFill>
                <a:latin typeface="Calibri"/>
                <a:ea typeface="Calibri"/>
                <a:cs typeface="Calibri"/>
                <a:sym typeface="Calibri"/>
              </a:rPr>
              <a:t>commences</a:t>
            </a:r>
            <a:r>
              <a:rPr lang="en-US" sz="1200" b="0" i="0" u="none" strike="noStrike" cap="none" dirty="0">
                <a:solidFill>
                  <a:schemeClr val="dk1"/>
                </a:solidFill>
                <a:latin typeface="Calibri"/>
                <a:ea typeface="Calibri"/>
                <a:cs typeface="Calibri"/>
                <a:sym typeface="Calibri"/>
              </a:rPr>
              <a:t> at 8 AM on Friday, 31 May 2024 </a:t>
            </a:r>
            <a:r>
              <a:rPr lang="en-US" sz="1200" dirty="0">
                <a:solidFill>
                  <a:schemeClr val="dk1"/>
                </a:solidFill>
                <a:latin typeface="Calibri"/>
                <a:ea typeface="Calibri"/>
                <a:cs typeface="Calibri"/>
                <a:sym typeface="Calibri"/>
              </a:rPr>
              <a:t>from </a:t>
            </a:r>
            <a:r>
              <a:rPr lang="en-US" sz="1200" dirty="0" err="1">
                <a:solidFill>
                  <a:schemeClr val="dk1"/>
                </a:solidFill>
                <a:latin typeface="Calibri"/>
                <a:ea typeface="Calibri"/>
                <a:cs typeface="Calibri"/>
                <a:sym typeface="Calibri"/>
              </a:rPr>
              <a:t>Machareddy</a:t>
            </a:r>
            <a:r>
              <a:rPr lang="en-US" sz="1200"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Ends: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At </a:t>
            </a:r>
            <a:r>
              <a:rPr lang="en-US" sz="1200" b="0" i="0" u="none" strike="noStrike" cap="none" dirty="0" err="1">
                <a:solidFill>
                  <a:schemeClr val="dk1"/>
                </a:solidFill>
                <a:latin typeface="Calibri"/>
                <a:ea typeface="Calibri"/>
                <a:cs typeface="Calibri"/>
                <a:sym typeface="Calibri"/>
              </a:rPr>
              <a:t>Gannavaram</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village</a:t>
            </a:r>
            <a:r>
              <a:rPr lang="en-US" sz="1200" b="0" i="0" u="none" strike="noStrike" cap="none" dirty="0">
                <a:solidFill>
                  <a:schemeClr val="dk1"/>
                </a:solidFill>
                <a:latin typeface="Calibri"/>
                <a:ea typeface="Calibri"/>
                <a:cs typeface="Calibri"/>
                <a:sym typeface="Calibri"/>
              </a:rPr>
              <a:t> @5 PM on Sunday, 02 June 2024. .</a:t>
            </a: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Total Distance:</a:t>
            </a:r>
            <a:r>
              <a:rPr lang="en-US" sz="1200" b="0" i="0" u="none" strike="noStrike" cap="none" dirty="0">
                <a:solidFill>
                  <a:srgbClr val="000000"/>
                </a:solidFill>
                <a:latin typeface="Calibri"/>
                <a:ea typeface="Calibri"/>
                <a:cs typeface="Calibri"/>
                <a:sym typeface="Calibri"/>
              </a:rPr>
              <a:t> Approximately 50 kms.</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FF0000"/>
                </a:solidFill>
                <a:latin typeface="Calibri"/>
                <a:ea typeface="Calibri"/>
                <a:cs typeface="Calibri"/>
                <a:sym typeface="Calibri"/>
              </a:rPr>
              <a:t>Route map:</a:t>
            </a:r>
            <a:r>
              <a:rPr lang="en-US" sz="1050" b="0" i="0" u="none" strike="noStrike" cap="none" dirty="0">
                <a:solidFill>
                  <a:srgbClr val="FF0000"/>
                </a:solidFill>
                <a:latin typeface="Calibri"/>
                <a:ea typeface="Calibri"/>
                <a:cs typeface="Calibri"/>
                <a:sym typeface="Calibri"/>
              </a:rPr>
              <a:t> </a:t>
            </a:r>
            <a:r>
              <a:rPr lang="en-US" dirty="0">
                <a:effectLst/>
                <a:latin typeface="Calibri" panose="020F0502020204030204" pitchFamily="34" charset="0"/>
                <a:ea typeface="Calibri" panose="020F0502020204030204" pitchFamily="34" charset="0"/>
              </a:rPr>
              <a:t>https://maps.app.goo.gl/ua5HFixkcFfZzDPs9 </a:t>
            </a:r>
            <a:endParaRPr lang="en-US" sz="12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sz="12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B050"/>
                </a:solidFill>
                <a:latin typeface="Cambria"/>
                <a:ea typeface="Cambria"/>
                <a:cs typeface="Cambria"/>
                <a:sym typeface="Cambria"/>
              </a:rPr>
              <a:t>Registration:</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Please fill the form at the following link:</a:t>
            </a:r>
          </a:p>
          <a:p>
            <a:pPr marL="0" marR="0" lvl="0" indent="0" algn="l" rtl="0">
              <a:lnSpc>
                <a:spcPct val="100000"/>
              </a:lnSpc>
              <a:spcBef>
                <a:spcPts val="0"/>
              </a:spcBef>
              <a:spcAft>
                <a:spcPts val="0"/>
              </a:spcAft>
              <a:buNone/>
            </a:pPr>
            <a:r>
              <a:rPr lang="en-US" sz="1800" u="sng" dirty="0">
                <a:solidFill>
                  <a:srgbClr val="0000FF"/>
                </a:solidFill>
                <a:effectLst/>
                <a:latin typeface="Calibri" panose="020F0502020204030204" pitchFamily="34" charset="0"/>
                <a:ea typeface="Calibri" panose="020F0502020204030204" pitchFamily="34" charset="0"/>
                <a:hlinkClick r:id="rId7"/>
              </a:rPr>
              <a:t>https://forms.gle/v9HsDXAZrjj1m6418</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 Please note that the registration does not automatically entitle participation in this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2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200" b="1" i="0" u="none" strike="noStrike" cap="none" dirty="0">
                <a:solidFill>
                  <a:srgbClr val="FF0000"/>
                </a:solidFill>
                <a:latin typeface="Cambria"/>
                <a:ea typeface="Cambria"/>
                <a:cs typeface="Cambria"/>
                <a:sym typeface="Cambria"/>
              </a:rPr>
              <a:t>Last date for Registration: Noon, 30 May 2024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8">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9">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0">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Ninth Chinna Shodha Yatra</a:t>
            </a:r>
            <a:r>
              <a:rPr lang="en-US" sz="1200" b="0" i="0" u="none" strike="noStrike" cap="none">
                <a:solidFill>
                  <a:srgbClr val="000000"/>
                </a:solidFill>
                <a:latin typeface="Cambria"/>
                <a:ea typeface="Cambria"/>
                <a:cs typeface="Cambria"/>
                <a:sym typeface="Cambria"/>
              </a:rPr>
              <a:t> was held from 20-22 December 2013 from Nizampet to Narayanakhed in Medak District. 32 yatris walked 52 Kms along with  two foreign participants from Japan and South Korea.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Tenth Chinna Shodha Yatra</a:t>
            </a:r>
            <a:r>
              <a:rPr lang="en-US" sz="1200" b="0" i="0" u="none" strike="noStrike" cap="none">
                <a:solidFill>
                  <a:srgbClr val="000000"/>
                </a:solidFill>
                <a:latin typeface="Cambria"/>
                <a:ea typeface="Cambria"/>
                <a:cs typeface="Cambria"/>
                <a:sym typeface="Cambria"/>
              </a:rPr>
              <a:t> was held from Feb 28-Mar 2 2014 from Rajapet to Aleru in Nalgonda District. 30 yatris participated  in the 50 km walk culminating in the residence of Innovator Mallesham.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Eleventh Chinna Shodha Yatra</a:t>
            </a:r>
            <a:r>
              <a:rPr lang="en-US" sz="1200" b="0" i="0" u="none" strike="noStrike" cap="none">
                <a:solidFill>
                  <a:srgbClr val="000000"/>
                </a:solidFill>
                <a:latin typeface="Cambria"/>
                <a:ea typeface="Cambria"/>
                <a:cs typeface="Cambria"/>
                <a:sym typeface="Cambria"/>
              </a:rPr>
              <a:t> was held during May 9-11, 2014 Atmakur to Kapileshwaram,  Kurnool District, About 20 yatris participated  in the 50 km walk. For the first time, we’ve found innovators in the yatra.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Twelth Chinna Shodha yatra </a:t>
            </a:r>
            <a:r>
              <a:rPr lang="en-US" sz="1200" b="0" i="0" u="none" strike="noStrike" cap="none">
                <a:solidFill>
                  <a:srgbClr val="000000"/>
                </a:solidFill>
                <a:latin typeface="Cambria"/>
                <a:ea typeface="Cambria"/>
                <a:cs typeface="Cambria"/>
                <a:sym typeface="Cambria"/>
              </a:rPr>
              <a:t>was conducted in District Rangareddy from Ibrahimpatnam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Thirteenth Chinna Shodha yatra  </a:t>
            </a:r>
            <a:r>
              <a:rPr lang="en-US" sz="1200" b="0" i="0" u="none" strike="noStrike" cap="none">
                <a:solidFill>
                  <a:srgbClr val="000000"/>
                </a:solidFill>
                <a:latin typeface="Cambria"/>
                <a:ea typeface="Cambria"/>
                <a:cs typeface="Cambria"/>
                <a:sym typeface="Cambria"/>
              </a:rPr>
              <a:t>had seen a lot of rain and yatris enjoyed walking in the rain for almost 4-5 hours at a stretch. The scenic Nizamabad district area from Varni to Tadakapally  enthralled the participants with hidden treasures of knowledge and amazing people. It was conducted during 5-7 September 2014.  25 yatris including two from US participated.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Fourteenth Chinna Shodha Yatra </a:t>
            </a:r>
            <a:r>
              <a:rPr lang="en-US" sz="1200" b="0" i="0" u="none" strike="noStrike" cap="none">
                <a:solidFill>
                  <a:srgbClr val="000000"/>
                </a:solidFill>
                <a:latin typeface="Cambria"/>
                <a:ea typeface="Cambria"/>
                <a:cs typeface="Cambria"/>
                <a:sym typeface="Cambria"/>
              </a:rPr>
              <a:t>- 24 participants went through an exciting route from Ulavapalla to Racharlapadu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Fifteenth Chinna Shodha yatra </a:t>
            </a:r>
            <a:r>
              <a:rPr lang="en-US" sz="1200" b="0" i="0" u="none" strike="noStrike" cap="none">
                <a:solidFill>
                  <a:srgbClr val="000000"/>
                </a:solidFill>
                <a:latin typeface="Cambria"/>
                <a:ea typeface="Cambria"/>
                <a:cs typeface="Cambria"/>
                <a:sym typeface="Cambria"/>
              </a:rPr>
              <a:t>was conducted from Parvathipuram to Sambara during December 26-28, 2015 in Dist Vizianagaram. 24 participants walked 52 Kms and interacted with the people of that region.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Sixteenth Chinna Shodha Yatra </a:t>
            </a:r>
            <a:r>
              <a:rPr lang="en-US" sz="1200" b="0" i="0" u="none" strike="noStrike" cap="none">
                <a:solidFill>
                  <a:srgbClr val="000000"/>
                </a:solidFill>
                <a:latin typeface="Calibri"/>
                <a:ea typeface="Calibri"/>
                <a:cs typeface="Calibri"/>
                <a:sym typeface="Calibri"/>
              </a:rPr>
              <a:t>was conducted from Sunnampadu to Ramanayya peta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Seventeenth Chinn a Shodha Yatra</a:t>
            </a:r>
            <a:r>
              <a:rPr lang="en-US" sz="1200" b="0" i="0" u="none" strike="noStrike" cap="none">
                <a:solidFill>
                  <a:srgbClr val="000000"/>
                </a:solidFill>
                <a:latin typeface="Cambria"/>
                <a:ea typeface="Cambria"/>
                <a:cs typeface="Cambria"/>
                <a:sym typeface="Cambria"/>
              </a:rPr>
              <a:t> - 46 participants walked 52 Kms from Kannapuram to Kondrukota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of Andhra Pradesh. 36 participants walked 55 kms and enjoyed the hospitality of the locals, interacted with villagers to learn and share the grassroots knowledge and enjoyed the nature found during the route. Children creativity was documented by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could meet innovators, herbal healers and were overwhelmed with their knowledge and hospitality. Weather was perfect for walks and green fields  with mountains as an excellent backdrop. The drought prone area gave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Third Chinna Shodha Yatra</a:t>
            </a:r>
            <a:r>
              <a:rPr lang="en-US" sz="1200" b="0" i="0" u="none" strike="noStrike" cap="none">
                <a:solidFill>
                  <a:srgbClr val="000000"/>
                </a:solidFill>
                <a:latin typeface="Cambria"/>
                <a:ea typeface="Cambria"/>
                <a:cs typeface="Cambria"/>
                <a:sym typeface="Cambria"/>
              </a:rPr>
              <a:t>  - From Nirmal to Khanapur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fourth Chinna Shodha Yatra </a:t>
            </a:r>
            <a:r>
              <a:rPr lang="en-US" sz="1200" b="0" i="0" u="none" strike="noStrike" cap="none">
                <a:solidFill>
                  <a:srgbClr val="000000"/>
                </a:solidFill>
                <a:latin typeface="Cambria"/>
                <a:ea typeface="Cambria"/>
                <a:cs typeface="Cambria"/>
                <a:sym typeface="Cambria"/>
              </a:rPr>
              <a:t>– 26 Yatris  joined this yatra which commenced from Zaheerabad to  Basanthpur in Sangareddy District, Telangana. Experiences during yatra were amazing as the journey included visiting “Aranya” – a permaculture Institution, Meeting Smt Tuljamma - a simple but extremely helpful to the society, Konda reddy a septugenerain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Fifth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upto 4 degrees centigrade at Lambasingi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Sixth Chinna Shodha Yatra</a:t>
            </a:r>
            <a:r>
              <a:rPr lang="en-US" sz="1200" b="0" i="0" u="none" strike="noStrike" cap="none">
                <a:solidFill>
                  <a:srgbClr val="000000"/>
                </a:solidFill>
                <a:latin typeface="Cambria"/>
                <a:ea typeface="Cambria"/>
                <a:cs typeface="Cambria"/>
                <a:sym typeface="Cambria"/>
              </a:rPr>
              <a:t> - 46 yatries from various walks of life and of all ages with a dozen girls and ladies started the yatra from Nagayalanka in krishna dist from the banks of River Krishna. Three days walk upto Hamsla Deevi included visiting over dozen villages, interaction with students in 3 schools, crossing River Krishna twice ona ferry with many vehicles and people, spending a night on an island, walking in the moonlight on KARAKATTA which runs parallel to the Bay of Bengal, visiting Sorla Gundi village which lost over 600 people in two hours during 1977 cyclone. Finality was when yatries immersed themselves  in the sea at Hamsala deevi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Seventh Chinna Shodha Yatra </a:t>
            </a:r>
            <a:r>
              <a:rPr lang="en-US" sz="1200" b="0" i="0" u="none" strike="noStrike" cap="none">
                <a:solidFill>
                  <a:srgbClr val="000000"/>
                </a:solidFill>
                <a:latin typeface="Cambria"/>
                <a:ea typeface="Cambria"/>
                <a:cs typeface="Cambria"/>
                <a:sym typeface="Cambria"/>
              </a:rPr>
              <a:t>- 34 yatries walked over 58 Kms in Nagar Kurnool dist starting from Peddakothapalli to Somasila.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Somasila - a scenic place located on the back waters of Krishna from Srisailam Dam was the best place for culmination of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Eighth Chinna Shodha Yatra </a:t>
            </a:r>
            <a:r>
              <a:rPr lang="en-US" sz="1200" b="0" i="0" u="none" strike="noStrike" cap="none">
                <a:solidFill>
                  <a:srgbClr val="000000"/>
                </a:solidFill>
                <a:latin typeface="Cambria"/>
                <a:ea typeface="Cambria"/>
                <a:cs typeface="Cambria"/>
                <a:sym typeface="Cambria"/>
              </a:rPr>
              <a:t>- 36 Yatries gathered at Valivetivaripalem in a Brick making farm ten kms away from Ongole, the district capital of Prakasam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etc enroute interacting with fishermen, farmers and brick makers. E met elders baove 90 years and took their blessings and listened to their life story. This yatra also saw 5 inmates from local Orphange "Bommarillu" participating very actively and gave all of us tremedous pleasure and an intellectual company.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Ninth Chinna Shodha Yatra - </a:t>
            </a:r>
            <a:r>
              <a:rPr lang="en-US" sz="1200" b="0" i="0" u="none" strike="noStrike" cap="none">
                <a:solidFill>
                  <a:srgbClr val="000000"/>
                </a:solidFill>
                <a:latin typeface="Calibri"/>
                <a:ea typeface="Calibri"/>
                <a:cs typeface="Calibri"/>
                <a:sym typeface="Calibri"/>
              </a:rPr>
              <a:t>34 Yatries collected at the Innovator Shanmukha Rao’s house in Kambalapally village on the morning 21 December 2018. The journey began with an intense interaction with students of local school. Yatra went through a fairly cultivated area, beautiful hills and river beds, mostly through Pakhal reserve forest. Another innovator S Babu interacted with yatries and described his simple but very useful innovation. Enroute, yatries met many young farmers, which is rare nowadays, shepherds, school students, women and teachers. Visit to Bheemunipadam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Thirtieth Chinna Shodha Yatra </a:t>
            </a:r>
            <a:r>
              <a:rPr lang="en-US" sz="1200" b="0" i="0" u="none" strike="noStrike" cap="none">
                <a:solidFill>
                  <a:srgbClr val="000000"/>
                </a:solidFill>
                <a:latin typeface="Cambria"/>
                <a:ea typeface="Cambria"/>
                <a:cs typeface="Cambria"/>
                <a:sym typeface="Cambria"/>
              </a:rPr>
              <a:t>- The coastal district of Srikakualam was in the news lately for not so good reason. Cyclone Hudhud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Ponduru , the starting point of the Yatra is famous for Khadi and in the last century, majority of politicians wore kurtas made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 Ponduru khaddar visit started from a weaver's house and ended at Naira north east. We had the privilege of crossing the flowing rivers Nagavali and Vamsha dhara.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Seasame, Minimulu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31st Chinna Shodha yatra - </a:t>
            </a:r>
            <a:r>
              <a:rPr lang="en-US" sz="1200" b="0" i="0" u="none" strike="noStrike" cap="none">
                <a:solidFill>
                  <a:srgbClr val="000000"/>
                </a:solidFill>
                <a:latin typeface="Cambria"/>
                <a:ea typeface="Cambria"/>
                <a:cs typeface="Cambria"/>
                <a:sym typeface="Cambria"/>
              </a:rPr>
              <a:t>Area we walked was adjacent to the Nallamala Forest and  Mahanandi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32nd Chinna Shodha Yatra - </a:t>
            </a:r>
            <a:r>
              <a:rPr lang="en-US" sz="1200" b="0" i="0" u="none" strike="noStrike" cap="none">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Pocharam we met a farmer innovator - Pichaiah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33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was by far the yatra with maximum participants. 62 Yatries from the age 8 to 70 was the enthusiastic group which walked from Ramachnadra Puram to Gangudupalli in Chittoor district of Andhra Pradesh. Journey passed through small villages, vast fields, hills and streams, sometime empty canals. The nature was astounding with its diversity and variety. Yatries met, Sheppards,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34th Chinna Shodha Yatra </a:t>
            </a:r>
            <a:r>
              <a:rPr lang="en-US" sz="1200" b="0" i="0" u="none" strike="noStrike" cap="none">
                <a:solidFill>
                  <a:srgbClr val="000000"/>
                </a:solidFill>
                <a:latin typeface="Calibri"/>
                <a:ea typeface="Calibri"/>
                <a:cs typeface="Calibri"/>
                <a:sym typeface="Calibri"/>
              </a:rPr>
              <a:t>– Yatra started from Bhupalpally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35</a:t>
            </a:r>
            <a:r>
              <a:rPr lang="en-US" sz="1200" b="1" i="0" u="none" strike="noStrike" cap="none" baseline="30000">
                <a:solidFill>
                  <a:srgbClr val="00B050"/>
                </a:solidFill>
                <a:latin typeface="Calibri"/>
                <a:ea typeface="Calibri"/>
                <a:cs typeface="Calibri"/>
                <a:sym typeface="Calibri"/>
              </a:rPr>
              <a:t>th</a:t>
            </a:r>
            <a:r>
              <a:rPr lang="en-US" sz="12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Chinna Shodha Yatra. It started on the Christmas Day  and continued till 27 Dec. Yatra commenced at Bayyaram and ended at Gangaram of Mahabubabad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“Papaiah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36</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37</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Nalgonda district offered a soothing weather all the three days. 33 yatries with the support of loal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tandas was the highlight of the yatra. Villagers have shown a lot of interest in the innovations displayed by the yatries. Interacted  with three innovators enroute and  impressed by their passion to solve the problems of locals by their creativity. Few Tandas have stones in their fields and Palle Srujana offered a simple machine to remove the stones from the field. The variety and diversity of people and nature made the yatra learnings very rich.</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38th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Gurumurthy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855614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a:t>
            </a:r>
            <a:r>
              <a:rPr lang="en-US" sz="1600" b="1" i="0" u="none" strike="noStrike" cap="none" dirty="0" err="1">
                <a:solidFill>
                  <a:srgbClr val="00B050"/>
                </a:solidFill>
                <a:latin typeface="Calibri"/>
                <a:ea typeface="Calibri"/>
                <a:cs typeface="Calibri"/>
                <a:sym typeface="Calibri"/>
              </a:rPr>
              <a:t>Shodha</a:t>
            </a:r>
            <a:r>
              <a:rPr lang="en-US" sz="1600" b="1" i="0" u="none" strike="noStrike" cap="none" dirty="0">
                <a:solidFill>
                  <a:srgbClr val="00B050"/>
                </a:solidFill>
                <a:latin typeface="Calibri"/>
                <a:ea typeface="Calibri"/>
                <a:cs typeface="Calibri"/>
                <a:sym typeface="Calibri"/>
              </a:rPr>
              <a:t>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pleasantly surprised. Impressions of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deep and the camaraderie was at its peak. Most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a:t>
            </a:r>
            <a:r>
              <a:rPr lang="en-US" sz="1600" b="1" i="0" u="none" strike="noStrike" cap="none" dirty="0" err="1">
                <a:solidFill>
                  <a:srgbClr val="00B050"/>
                </a:solidFill>
                <a:latin typeface="Calibri"/>
                <a:ea typeface="Calibri"/>
                <a:cs typeface="Calibri"/>
                <a:sym typeface="Calibri"/>
              </a:rPr>
              <a:t>Shodha</a:t>
            </a:r>
            <a:r>
              <a:rPr lang="en-US" sz="1600" b="1" i="0" u="none" strike="noStrike" cap="none" dirty="0">
                <a:solidFill>
                  <a:srgbClr val="00B050"/>
                </a:solidFill>
                <a:latin typeface="Calibri"/>
                <a:ea typeface="Calibri"/>
                <a:cs typeface="Calibri"/>
                <a:sym typeface="Calibri"/>
              </a:rPr>
              <a:t>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a:t>
            </a:r>
            <a:r>
              <a:rPr lang="en-US" sz="1100" b="0" i="0" u="none" strike="noStrike" cap="none" dirty="0" err="1">
                <a:solidFill>
                  <a:srgbClr val="222222"/>
                </a:solidFill>
                <a:highlight>
                  <a:srgbClr val="FFFFFF"/>
                </a:highlight>
                <a:latin typeface="Arial"/>
                <a:ea typeface="Arial"/>
                <a:cs typeface="Arial"/>
                <a:sym typeface="Arial"/>
              </a:rPr>
              <a:t>Shodha</a:t>
            </a:r>
            <a:r>
              <a:rPr lang="en-US" sz="1100" b="0" i="0" u="none" strike="noStrike" cap="none" dirty="0">
                <a:solidFill>
                  <a:srgbClr val="222222"/>
                </a:solidFill>
                <a:highlight>
                  <a:srgbClr val="FFFFFF"/>
                </a:highlight>
                <a:latin typeface="Arial"/>
                <a:ea typeface="Arial"/>
                <a:cs typeface="Arial"/>
                <a:sym typeface="Arial"/>
              </a:rPr>
              <a:t>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who participated in the 41st Chinna </a:t>
            </a:r>
            <a:r>
              <a:rPr lang="en-US" sz="1100" b="0" i="0" u="none" strike="noStrike" cap="none" dirty="0" err="1">
                <a:solidFill>
                  <a:srgbClr val="222222"/>
                </a:solidFill>
                <a:highlight>
                  <a:srgbClr val="FFFFFF"/>
                </a:highlight>
                <a:latin typeface="Arial"/>
                <a:ea typeface="Arial"/>
                <a:cs typeface="Arial"/>
                <a:sym typeface="Arial"/>
              </a:rPr>
              <a:t>shodha</a:t>
            </a:r>
            <a:r>
              <a:rPr lang="en-US" sz="1100" b="0" i="0" u="none" strike="noStrike" cap="none" dirty="0">
                <a:solidFill>
                  <a:srgbClr val="222222"/>
                </a:solidFill>
                <a:highlight>
                  <a:srgbClr val="FFFFFF"/>
                </a:highlight>
                <a:latin typeface="Arial"/>
                <a:ea typeface="Arial"/>
                <a:cs typeface="Arial"/>
                <a:sym typeface="Arial"/>
              </a:rPr>
              <a:t> yatra. It included four energetic women. The yatra started in </a:t>
            </a:r>
            <a:r>
              <a:rPr lang="en-US" sz="1100" b="0" i="0" u="none" strike="noStrike" cap="none" dirty="0" err="1">
                <a:solidFill>
                  <a:srgbClr val="222222"/>
                </a:solidFill>
                <a:highlight>
                  <a:srgbClr val="FFFFFF"/>
                </a:highlight>
                <a:latin typeface="Arial"/>
                <a:ea typeface="Arial"/>
                <a:cs typeface="Arial"/>
                <a:sym typeface="Arial"/>
              </a:rPr>
              <a:t>Narayanpet</a:t>
            </a:r>
            <a:r>
              <a:rPr lang="en-US" sz="1100" b="0" i="0" u="none" strike="noStrike" cap="none" dirty="0">
                <a:solidFill>
                  <a:srgbClr val="222222"/>
                </a:solidFill>
                <a:highlight>
                  <a:srgbClr val="FFFFFF"/>
                </a:highlight>
                <a:latin typeface="Arial"/>
                <a:ea typeface="Arial"/>
                <a:cs typeface="Arial"/>
                <a:sym typeface="Arial"/>
              </a:rPr>
              <a:t> district and concluded in Gadwal district. Region was not </a:t>
            </a:r>
            <a:r>
              <a:rPr lang="en-US" sz="1100" b="0" i="0" u="none" strike="noStrike" cap="none" dirty="0" err="1">
                <a:solidFill>
                  <a:srgbClr val="222222"/>
                </a:solidFill>
                <a:highlight>
                  <a:srgbClr val="FFFFFF"/>
                </a:highlight>
                <a:latin typeface="Arial"/>
                <a:ea typeface="Arial"/>
                <a:cs typeface="Arial"/>
                <a:sym typeface="Arial"/>
              </a:rPr>
              <a:t>muc</a:t>
            </a:r>
            <a:r>
              <a:rPr lang="en-US" sz="1100" b="0" i="0" u="none" strike="noStrike" cap="none" dirty="0">
                <a:solidFill>
                  <a:srgbClr val="222222"/>
                </a:solidFill>
                <a:highlight>
                  <a:srgbClr val="FFFFFF"/>
                </a:highlight>
                <a:latin typeface="Arial"/>
                <a:ea typeface="Arial"/>
                <a:cs typeface="Arial"/>
                <a:sym typeface="Arial"/>
              </a:rPr>
              <a:t>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 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felt that grassroots innovations can help them increase their productivity with least cost.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Makthmu</a:t>
            </a:r>
            <a:r>
              <a:rPr lang="en-US" sz="1100" b="0" i="0" u="none" strike="noStrike" cap="none" dirty="0">
                <a:solidFill>
                  <a:srgbClr val="222222"/>
                </a:solidFill>
                <a:highlight>
                  <a:srgbClr val="FFFFFF"/>
                </a:highlight>
                <a:latin typeface="Arial"/>
                <a:ea typeface="Arial"/>
                <a:cs typeface="Arial"/>
                <a:sym typeface="Arial"/>
              </a:rPr>
              <a:t> </a:t>
            </a:r>
            <a:r>
              <a:rPr lang="en-US" sz="1100" b="0" i="0" u="none" strike="noStrike" cap="none" dirty="0" err="1">
                <a:solidFill>
                  <a:srgbClr val="222222"/>
                </a:solidFill>
                <a:highlight>
                  <a:srgbClr val="FFFFFF"/>
                </a:highlight>
                <a:latin typeface="Arial"/>
                <a:ea typeface="Arial"/>
                <a:cs typeface="Arial"/>
                <a:sym typeface="Arial"/>
              </a:rPr>
              <a:t>Mammad</a:t>
            </a:r>
            <a:r>
              <a:rPr lang="en-US" sz="1100" b="0" i="0" u="none" strike="noStrike" cap="none" dirty="0">
                <a:solidFill>
                  <a:srgbClr val="222222"/>
                </a:solidFill>
                <a:highlight>
                  <a:srgbClr val="FFFFFF"/>
                </a:highlight>
                <a:latin typeface="Arial"/>
                <a:ea typeface="Arial"/>
                <a:cs typeface="Arial"/>
                <a:sym typeface="Arial"/>
              </a:rPr>
              <a:t> within 24 hours after a serious search in his village. This innovator has made a stupendous sprayer by combining the tradition and modern technology. One more innovator too got connected with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two days after the yatra got concluded. Short group with deep involvement and inquisitiveness made 41st yatra quite memorable with many learnings and </a:t>
            </a:r>
            <a:r>
              <a:rPr lang="en-US" sz="1100" b="0" i="0" u="none" strike="noStrike" cap="none" dirty="0" err="1">
                <a:solidFill>
                  <a:srgbClr val="222222"/>
                </a:solidFill>
                <a:highlight>
                  <a:srgbClr val="FFFFFF"/>
                </a:highlight>
                <a:latin typeface="Arial"/>
                <a:ea typeface="Arial"/>
                <a:cs typeface="Arial"/>
                <a:sym typeface="Arial"/>
              </a:rPr>
              <a:t>and</a:t>
            </a:r>
            <a:r>
              <a:rPr lang="en-US" sz="1100" b="0" i="0" u="none" strike="noStrike" cap="none" dirty="0">
                <a:solidFill>
                  <a:srgbClr val="222222"/>
                </a:solidFill>
                <a:highlight>
                  <a:srgbClr val="FFFFFF"/>
                </a:highlight>
                <a:latin typeface="Arial"/>
                <a:ea typeface="Arial"/>
                <a:cs typeface="Arial"/>
                <a:sym typeface="Arial"/>
              </a:rPr>
              <a:t>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96220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lang="en-US" sz="1200" b="1" i="0" u="none" strike="noStrike" cap="none" dirty="0">
              <a:solidFill>
                <a:srgbClr val="00B050"/>
              </a:solidFill>
              <a:latin typeface="Cambria"/>
              <a:ea typeface="Cambria"/>
              <a:cs typeface="Cambria"/>
              <a:sym typeface="Cambria"/>
            </a:endParaRPr>
          </a:p>
          <a:p>
            <a:pPr algn="just">
              <a:lnSpc>
                <a:spcPct val="115000"/>
              </a:lnSpc>
              <a:spcAft>
                <a:spcPts val="1000"/>
              </a:spcAft>
            </a:pPr>
            <a:r>
              <a:rPr lang="en-US" sz="1800" b="1" dirty="0">
                <a:solidFill>
                  <a:srgbClr val="00B050"/>
                </a:solidFill>
                <a:effectLst/>
                <a:latin typeface="Calibri" panose="020F0502020204030204" pitchFamily="34" charset="0"/>
                <a:ea typeface="Calibri" panose="020F0502020204030204" pitchFamily="34" charset="0"/>
              </a:rPr>
              <a:t>To reach the Meeting Point:</a:t>
            </a:r>
            <a:endParaRPr lang="en-IN" sz="1800" dirty="0">
              <a:solidFill>
                <a:srgbClr val="00B050"/>
              </a:solidFill>
              <a:effectLst/>
              <a:latin typeface="Calibri" panose="020F0502020204030204" pitchFamily="34" charset="0"/>
              <a:ea typeface="Calibri" panose="020F0502020204030204" pitchFamily="34" charset="0"/>
            </a:endParaRPr>
          </a:p>
          <a:p>
            <a:pPr algn="just">
              <a:lnSpc>
                <a:spcPct val="115000"/>
              </a:lnSpc>
              <a:spcAft>
                <a:spcPts val="1000"/>
              </a:spcAft>
            </a:pPr>
            <a:r>
              <a:rPr lang="en-US" dirty="0">
                <a:effectLst/>
                <a:latin typeface="Calibri" panose="020F0502020204030204" pitchFamily="34" charset="0"/>
                <a:ea typeface="Calibri" panose="020F0502020204030204" pitchFamily="34" charset="0"/>
              </a:rPr>
              <a:t>Kamareddy is the nearest Railway station. It is well connected by rail and road from Hyderabad and is a prominent city on Hyderabad-Nagpur highway. From both MGBS and JBS bus terminals of Hyderabad buses are available every 10 minutes to Kamareddy. The starting point - Machareddy is 20 Kms away by road from Kamareddy and buses are available every 30 minutes from Kamareddy bus stand going towards </a:t>
            </a:r>
            <a:r>
              <a:rPr lang="en-US" dirty="0" err="1">
                <a:effectLst/>
                <a:latin typeface="Calibri" panose="020F0502020204030204" pitchFamily="34" charset="0"/>
                <a:ea typeface="Calibri" panose="020F0502020204030204" pitchFamily="34" charset="0"/>
              </a:rPr>
              <a:t>Sircilla</a:t>
            </a:r>
            <a:r>
              <a:rPr lang="en-US" dirty="0">
                <a:effectLst/>
                <a:latin typeface="Calibri" panose="020F0502020204030204" pitchFamily="34" charset="0"/>
                <a:ea typeface="Calibri" panose="020F0502020204030204" pitchFamily="34" charset="0"/>
              </a:rPr>
              <a:t>-Karimnagar. Buses are available in the morning hours too. </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b="1" dirty="0">
                <a:solidFill>
                  <a:srgbClr val="00B050"/>
                </a:solidFill>
                <a:effectLst/>
                <a:latin typeface="Calibri" panose="020F0502020204030204" pitchFamily="34" charset="0"/>
                <a:ea typeface="Calibri" panose="020F0502020204030204" pitchFamily="34" charset="0"/>
              </a:rPr>
              <a:t>Return Journey</a:t>
            </a:r>
            <a:r>
              <a:rPr lang="en-US" b="1" dirty="0">
                <a:effectLst/>
                <a:latin typeface="Calibri" panose="020F0502020204030204" pitchFamily="34" charset="0"/>
                <a:ea typeface="Calibri" panose="020F0502020204030204" pitchFamily="34" charset="0"/>
              </a:rPr>
              <a:t>:</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rPr>
              <a:t>Gannaram is 31 Km away from Kamareddy on Kamareddy-Nizamabad highway. Buses are available in the evening to reach Kamareddy and pursue journey further by bus or train.</a:t>
            </a:r>
            <a:endParaRPr lang="en-IN"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Path we walk:</a:t>
            </a:r>
          </a:p>
          <a:p>
            <a:pPr marL="0" marR="0" lvl="0" indent="0" algn="l" rtl="0">
              <a:lnSpc>
                <a:spcPct val="100000"/>
              </a:lnSpc>
              <a:spcBef>
                <a:spcPts val="0"/>
              </a:spcBef>
              <a:spcAft>
                <a:spcPts val="0"/>
              </a:spcAft>
              <a:buClr>
                <a:srgbClr val="00B050"/>
              </a:buClr>
              <a:buSzPts val="1200"/>
              <a:buFont typeface="Cambria"/>
              <a:buNone/>
            </a:pPr>
            <a:endParaRPr lang="en-US" sz="1200" b="1" dirty="0">
              <a:solidFill>
                <a:srgbClr val="00B050"/>
              </a:solidFill>
              <a:latin typeface="Cambria"/>
              <a:ea typeface="Cambria"/>
              <a:cs typeface="Cambria"/>
              <a:sym typeface="Cambria"/>
            </a:endParaRPr>
          </a:p>
          <a:p>
            <a:pPr>
              <a:spcAft>
                <a:spcPts val="1000"/>
              </a:spcAft>
            </a:pPr>
            <a:r>
              <a:rPr lang="en-US" dirty="0">
                <a:effectLst/>
                <a:latin typeface="Calibri" panose="020F0502020204030204" pitchFamily="34" charset="0"/>
                <a:ea typeface="Calibri" panose="020F0502020204030204" pitchFamily="34" charset="0"/>
              </a:rPr>
              <a:t>31 May  – Machareddy– </a:t>
            </a:r>
            <a:r>
              <a:rPr lang="en-US" dirty="0" err="1">
                <a:effectLst/>
                <a:latin typeface="Calibri" panose="020F0502020204030204" pitchFamily="34" charset="0"/>
                <a:ea typeface="Calibri" panose="020F0502020204030204" pitchFamily="34" charset="0"/>
              </a:rPr>
              <a:t>Chukkapur</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Antampalli</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Issaipet-Annaram</a:t>
            </a:r>
            <a:r>
              <a:rPr lang="en-US" dirty="0">
                <a:effectLst/>
                <a:latin typeface="Calibri" panose="020F0502020204030204" pitchFamily="34" charset="0"/>
                <a:ea typeface="Calibri" panose="020F0502020204030204" pitchFamily="34" charset="0"/>
              </a:rPr>
              <a:t> </a:t>
            </a:r>
            <a:endParaRPr lang="en-IN" dirty="0">
              <a:effectLst/>
              <a:latin typeface="Calibri" panose="020F0502020204030204" pitchFamily="34" charset="0"/>
              <a:ea typeface="Calibri" panose="020F0502020204030204" pitchFamily="34" charset="0"/>
            </a:endParaRPr>
          </a:p>
          <a:p>
            <a:pPr>
              <a:spcAft>
                <a:spcPts val="1000"/>
              </a:spcAft>
            </a:pPr>
            <a:r>
              <a:rPr lang="en-US" dirty="0">
                <a:effectLst/>
                <a:latin typeface="Calibri" panose="020F0502020204030204" pitchFamily="34" charset="0"/>
                <a:ea typeface="Calibri" panose="020F0502020204030204" pitchFamily="34" charset="0"/>
              </a:rPr>
              <a:t>01 June  – </a:t>
            </a:r>
            <a:r>
              <a:rPr lang="en-US" dirty="0" err="1">
                <a:effectLst/>
                <a:latin typeface="Calibri" panose="020F0502020204030204" pitchFamily="34" charset="0"/>
                <a:ea typeface="Calibri" panose="020F0502020204030204" pitchFamily="34" charset="0"/>
              </a:rPr>
              <a:t>Jagadamba</a:t>
            </a:r>
            <a:r>
              <a:rPr lang="en-US" dirty="0">
                <a:effectLst/>
                <a:latin typeface="Calibri" panose="020F0502020204030204" pitchFamily="34" charset="0"/>
                <a:ea typeface="Calibri" panose="020F0502020204030204" pitchFamily="34" charset="0"/>
              </a:rPr>
              <a:t> Tanda-</a:t>
            </a:r>
            <a:r>
              <a:rPr lang="en-US" dirty="0" err="1">
                <a:effectLst/>
                <a:latin typeface="Calibri" panose="020F0502020204030204" pitchFamily="34" charset="0"/>
                <a:ea typeface="Calibri" panose="020F0502020204030204" pitchFamily="34" charset="0"/>
              </a:rPr>
              <a:t>Reddypet</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Issaipalli</a:t>
            </a:r>
            <a:r>
              <a:rPr lang="en-US" dirty="0">
                <a:effectLst/>
                <a:latin typeface="Calibri" panose="020F0502020204030204" pitchFamily="34" charset="0"/>
                <a:ea typeface="Calibri" panose="020F0502020204030204" pitchFamily="34" charset="0"/>
              </a:rPr>
              <a:t>-</a:t>
            </a:r>
            <a:r>
              <a:rPr lang="en-US" dirty="0" err="1">
                <a:effectLst/>
                <a:latin typeface="Calibri" panose="020F0502020204030204" pitchFamily="34" charset="0"/>
                <a:ea typeface="Calibri" panose="020F0502020204030204" pitchFamily="34" charset="0"/>
              </a:rPr>
              <a:t>Ramreddy</a:t>
            </a:r>
            <a:r>
              <a:rPr lang="en-US" dirty="0">
                <a:effectLst/>
                <a:latin typeface="Calibri" panose="020F0502020204030204" pitchFamily="34" charset="0"/>
                <a:ea typeface="Calibri" panose="020F0502020204030204" pitchFamily="34" charset="0"/>
              </a:rPr>
              <a:t>-Rajamma Thanda-</a:t>
            </a:r>
            <a:r>
              <a:rPr lang="en-US" dirty="0" err="1">
                <a:effectLst/>
                <a:latin typeface="Calibri" panose="020F0502020204030204" pitchFamily="34" charset="0"/>
                <a:ea typeface="Calibri" panose="020F0502020204030204" pitchFamily="34" charset="0"/>
              </a:rPr>
              <a:t>Kotlapalli</a:t>
            </a:r>
            <a:endParaRPr lang="en-IN" dirty="0">
              <a:effectLst/>
              <a:latin typeface="Calibri" panose="020F0502020204030204" pitchFamily="34" charset="0"/>
              <a:ea typeface="Calibri" panose="020F0502020204030204" pitchFamily="34" charset="0"/>
            </a:endParaRPr>
          </a:p>
          <a:p>
            <a:pPr>
              <a:spcAft>
                <a:spcPts val="1000"/>
              </a:spcAft>
            </a:pPr>
            <a:r>
              <a:rPr lang="en-US" dirty="0">
                <a:effectLst/>
                <a:latin typeface="Calibri" panose="020F0502020204030204" pitchFamily="34" charset="0"/>
                <a:ea typeface="Calibri" panose="020F0502020204030204" pitchFamily="34" charset="0"/>
              </a:rPr>
              <a:t>02 </a:t>
            </a:r>
            <a:r>
              <a:rPr lang="en-US" dirty="0">
                <a:latin typeface="Calibri" panose="020F0502020204030204" pitchFamily="34" charset="0"/>
                <a:ea typeface="Calibri" panose="020F0502020204030204" pitchFamily="34" charset="0"/>
              </a:rPr>
              <a:t>June</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Donkal</a:t>
            </a:r>
            <a:r>
              <a:rPr lang="en-US" dirty="0">
                <a:effectLst/>
                <a:latin typeface="Calibri" panose="020F0502020204030204" pitchFamily="34" charset="0"/>
                <a:ea typeface="Calibri" panose="020F0502020204030204" pitchFamily="34" charset="0"/>
              </a:rPr>
              <a:t>-</a:t>
            </a:r>
            <a:r>
              <a:rPr lang="en-US" dirty="0" err="1">
                <a:effectLst/>
                <a:latin typeface="Calibri" panose="020F0502020204030204" pitchFamily="34" charset="0"/>
                <a:ea typeface="Calibri" panose="020F0502020204030204" pitchFamily="34" charset="0"/>
              </a:rPr>
              <a:t>Nallvelli</a:t>
            </a:r>
            <a:r>
              <a:rPr lang="en-US" dirty="0">
                <a:effectLst/>
                <a:latin typeface="Calibri" panose="020F0502020204030204" pitchFamily="34" charset="0"/>
                <a:ea typeface="Calibri" panose="020F0502020204030204" pitchFamily="34" charset="0"/>
              </a:rPr>
              <a:t>-Station Thanda--Gannaram </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b="1" i="0" u="none" strike="noStrike" cap="none" dirty="0">
                <a:solidFill>
                  <a:srgbClr val="00B050"/>
                </a:solidFill>
                <a:latin typeface="Cambria"/>
                <a:ea typeface="Cambria"/>
                <a:cs typeface="Cambria"/>
                <a:sym typeface="Cambria"/>
              </a:rPr>
              <a:t>The yatra area offers:</a:t>
            </a:r>
            <a:endParaRPr sz="3200" b="0" i="0" u="none" strike="noStrike" cap="none" dirty="0">
              <a:solidFill>
                <a:srgbClr val="000000"/>
              </a:solidFill>
              <a:latin typeface="Calibri"/>
              <a:ea typeface="Calibri"/>
              <a:cs typeface="Calibri"/>
              <a:sym typeface="Calibri"/>
            </a:endParaRPr>
          </a:p>
          <a:p>
            <a:pPr>
              <a:spcAft>
                <a:spcPts val="1000"/>
              </a:spcAft>
            </a:pPr>
            <a:r>
              <a:rPr lang="en-US" dirty="0">
                <a:effectLst/>
                <a:latin typeface="Calibri" panose="020F0502020204030204" pitchFamily="34" charset="0"/>
                <a:ea typeface="Calibri" panose="020F0502020204030204" pitchFamily="34" charset="0"/>
                <a:cs typeface="Arial" panose="020B0604020202020204" pitchFamily="34" charset="0"/>
              </a:rPr>
              <a:t>Extensive Farming, Paddy fields,, village life, walks through  hill area, many more interactions with farmers and their women and children…</a:t>
            </a:r>
            <a:endParaRPr lang="en-IN"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1000"/>
              </a:spcBef>
              <a:spcAft>
                <a:spcPts val="0"/>
              </a:spcAft>
              <a:buClr>
                <a:srgbClr val="000000"/>
              </a:buClr>
              <a:buSzPts val="1200"/>
              <a:buFont typeface="Calibri"/>
              <a:buNone/>
            </a:pPr>
            <a:r>
              <a:rPr lang="en-US" sz="1200" b="1" i="0" u="none" strike="noStrike" cap="none" dirty="0">
                <a:solidFill>
                  <a:srgbClr val="00B050"/>
                </a:solidFill>
                <a:latin typeface="Cambria"/>
                <a:ea typeface="Cambria"/>
                <a:cs typeface="Cambria"/>
                <a:sym typeface="Cambria"/>
              </a:rPr>
              <a:t>Reflections of </a:t>
            </a:r>
            <a:r>
              <a:rPr lang="en-US" sz="1200" b="1" i="0" u="none" strike="noStrike" cap="none" dirty="0" err="1">
                <a:solidFill>
                  <a:srgbClr val="00B050"/>
                </a:solidFill>
                <a:latin typeface="Cambria"/>
                <a:ea typeface="Cambria"/>
                <a:cs typeface="Cambria"/>
                <a:sym typeface="Cambria"/>
              </a:rPr>
              <a:t>yatris</a:t>
            </a:r>
            <a:endParaRPr sz="18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For impressions of </a:t>
            </a:r>
            <a:r>
              <a:rPr lang="en-US" sz="1200" b="0" i="0" u="none" strike="noStrike" cap="none" dirty="0" err="1">
                <a:solidFill>
                  <a:srgbClr val="000000"/>
                </a:solidFill>
                <a:latin typeface="Calibri"/>
                <a:ea typeface="Calibri"/>
                <a:cs typeface="Calibri"/>
                <a:sym typeface="Calibri"/>
              </a:rPr>
              <a:t>yatris</a:t>
            </a:r>
            <a:r>
              <a:rPr lang="en-US" sz="1200" b="0" i="0" u="none" strike="noStrike" cap="none" dirty="0">
                <a:solidFill>
                  <a:srgbClr val="000000"/>
                </a:solidFill>
                <a:latin typeface="Calibri"/>
                <a:ea typeface="Calibri"/>
                <a:cs typeface="Calibri"/>
                <a:sym typeface="Calibri"/>
              </a:rPr>
              <a:t> who participated in earlier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Yatras and to know the objectives and other details of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 please visit </a:t>
            </a:r>
            <a:r>
              <a:rPr lang="en-US" sz="1200" b="0" i="0" u="sng" strike="noStrike" cap="none" dirty="0">
                <a:solidFill>
                  <a:schemeClr val="hlink"/>
                </a:solidFill>
                <a:latin typeface="Calibri"/>
                <a:ea typeface="Calibri"/>
                <a:cs typeface="Calibri"/>
                <a:sym typeface="Calibri"/>
                <a:hlinkClick r:id="rId6"/>
              </a:rPr>
              <a:t>www.pallesrujana.org</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1" i="1" u="none" strike="noStrike" cap="none" dirty="0">
                <a:solidFill>
                  <a:srgbClr val="000000"/>
                </a:solidFill>
                <a:latin typeface="Cambria"/>
                <a:ea typeface="Cambria"/>
                <a:cs typeface="Cambria"/>
                <a:sym typeface="Cambria"/>
              </a:rPr>
              <a:t>Please share your travel details with Coordinators</a:t>
            </a:r>
            <a:endParaRPr sz="1200" b="1" i="1"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dirty="0">
                <a:solidFill>
                  <a:srgbClr val="00B050"/>
                </a:solidFill>
                <a:latin typeface="Cambria"/>
                <a:ea typeface="Cambria"/>
                <a:cs typeface="Cambria"/>
                <a:sym typeface="Cambria"/>
              </a:rPr>
              <a:t>Coordinators for the Yatra </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Brig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9866001678,   president@pallesrujana.org</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 Anji Reddy, 9966646276 </a:t>
            </a:r>
            <a:r>
              <a:rPr lang="en-US" sz="1100" b="0" i="0" u="sng" strike="noStrike" cap="none" dirty="0">
                <a:solidFill>
                  <a:schemeClr val="hlink"/>
                </a:solidFill>
                <a:latin typeface="Cambria"/>
                <a:ea typeface="Cambria"/>
                <a:cs typeface="Cambria"/>
                <a:sym typeface="Cambria"/>
                <a:hlinkClick r:id="rId7"/>
              </a:rPr>
              <a:t>anjireddy.boddu@gmail.com</a:t>
            </a:r>
            <a:endParaRPr lang="en-US" sz="1100" b="0" i="0" u="sng" strike="noStrike" cap="none" dirty="0">
              <a:solidFill>
                <a:schemeClr val="hlink"/>
              </a:solidFill>
              <a:latin typeface="Cambria"/>
              <a:ea typeface="Cambria"/>
              <a:cs typeface="Cambria"/>
              <a:sym typeface="Cambria"/>
            </a:endParaRPr>
          </a:p>
          <a:p>
            <a:pPr marL="171450" marR="0" lvl="0" indent="-171450" algn="l" rtl="0">
              <a:lnSpc>
                <a:spcPct val="50000"/>
              </a:lnSpc>
              <a:spcBef>
                <a:spcPts val="1000"/>
              </a:spcBef>
              <a:spcAft>
                <a:spcPts val="0"/>
              </a:spcAft>
              <a:buClr>
                <a:srgbClr val="000000"/>
              </a:buClr>
              <a:buSzPts val="1100"/>
              <a:buFont typeface="Arial"/>
              <a:buChar char="•"/>
            </a:pPr>
            <a:r>
              <a:rPr lang="pt-BR" dirty="0">
                <a:effectLst/>
                <a:latin typeface="Calibri" panose="020F0502020204030204" pitchFamily="34" charset="0"/>
                <a:ea typeface="Calibri" panose="020F0502020204030204" pitchFamily="34" charset="0"/>
                <a:cs typeface="Arial" panose="020B0604020202020204" pitchFamily="34" charset="0"/>
              </a:rPr>
              <a:t>Muni Raju ,  99859 19342, iralaraju1962@gmail.com</a:t>
            </a:r>
            <a:endParaRPr sz="2400" b="0" i="0" u="none" strike="noStrike" cap="none" dirty="0">
              <a:solidFill>
                <a:schemeClr val="hlink"/>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867925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 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a:t>
            </a:r>
            <a:r>
              <a:rPr lang="en-US" sz="1200" b="0" i="0" u="none" strike="noStrike" cap="none" dirty="0" err="1">
                <a:solidFill>
                  <a:srgbClr val="000000"/>
                </a:solidFill>
                <a:latin typeface="Cambria"/>
                <a:ea typeface="Cambria"/>
                <a:cs typeface="Cambria"/>
                <a:sym typeface="Cambria"/>
              </a:rPr>
              <a:t>swayam</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 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your knowledge and inspire them with your achievements.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is essential.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Registration Fee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 nominal amount of Rs 500 per participant as registration fee is to be paid at the beginning of the yatra which will be used against the pre-yatra expenses of planning and reconnaissance by Volunteers of Palle Srujana.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Food  and logistics expenses will be shared equally by the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12526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a:t>
            </a: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has to deposit Rs. 1000-1500 for the food on the first day based on the number of participants..  Accounts will be tracked and settled by a volunteer from the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before dispersal on </a:t>
            </a:r>
            <a:r>
              <a:rPr lang="en-US" sz="1200" dirty="0">
                <a:latin typeface="Cambria"/>
                <a:ea typeface="Cambria"/>
                <a:cs typeface="Cambria"/>
                <a:sym typeface="Cambria"/>
              </a:rPr>
              <a:t>01</a:t>
            </a:r>
            <a:r>
              <a:rPr lang="en-US" sz="1200" baseline="30000" dirty="0">
                <a:latin typeface="Cambria"/>
                <a:ea typeface="Cambria"/>
                <a:cs typeface="Cambria"/>
                <a:sym typeface="Cambria"/>
              </a:rPr>
              <a:t>st</a:t>
            </a:r>
            <a:r>
              <a:rPr lang="en-US" sz="1200" dirty="0">
                <a:latin typeface="Cambria"/>
                <a:ea typeface="Cambria"/>
                <a:cs typeface="Cambria"/>
                <a:sym typeface="Cambria"/>
              </a:rPr>
              <a:t> October</a:t>
            </a:r>
            <a:r>
              <a:rPr lang="en-US" sz="1200" b="0" i="0" u="none" strike="noStrike" cap="none" dirty="0">
                <a:solidFill>
                  <a:srgbClr val="000000"/>
                </a:solidFill>
                <a:latin typeface="Cambria"/>
                <a:ea typeface="Cambria"/>
                <a:cs typeface="Cambria"/>
                <a:sym typeface="Cambria"/>
              </a:rPr>
              <a:t> 2023.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are welcome for this purpose. You are welcome to bring shawls and other items.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anjireddy.boddu@gmail.com</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22 December 2023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372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What to carry</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1-2 sets of change of clothes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Torch light with spare batteries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Steel plate, tumbler and  spoon</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Pad and pen/pencil</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Camera, video</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Bed sheets (2). Pillow(Only desirable)</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A Mug</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Water bottle</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Cap</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Suitable  footwear – avoid new shoes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First aid kit</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Medicines, if you are using any </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One bag per participant will be carried separately in a logistic</a:t>
            </a:r>
            <a:endParaRPr sz="2800" b="0" i="0" u="none" strike="noStrike" cap="none">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vehicle.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Useful 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a:solidFill>
                  <a:srgbClr val="000000"/>
                </a:solidFill>
                <a:latin typeface="Cambria"/>
                <a:ea typeface="Cambria"/>
                <a:cs typeface="Cambria"/>
                <a:sym typeface="Cambria"/>
              </a:rPr>
              <a:t>Kindly refer below for some important instructions/information for the Shodha Yatra:</a:t>
            </a:r>
            <a:endParaRPr sz="3200" b="0" i="0" u="none" strike="noStrike" cap="none">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Travel light and bring only as much luggage, which you can handle by yourself.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Sleeping gear has to be brought by the participant as it will not be provided</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Mobile signals may not be available for most of the route </a:t>
            </a:r>
            <a:endParaRPr sz="3200" b="0" i="0" u="none" strike="noStrike" cap="none">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It is expected that during the Chinna Shodha Yatra, the participants would walk     with their friends/colleagues. The objective of this walk is to get to know other people and learn from them.</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bag for disposal later.</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Closed bathroom/washroom facility may not be available.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Sometimes due to unforeseen reasons, food may be delayed. Kindly bear all this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a:solidFill>
                  <a:srgbClr val="000000"/>
                </a:solidFill>
                <a:latin typeface="Cambria"/>
                <a:ea typeface="Cambria"/>
                <a:cs typeface="Cambria"/>
                <a:sym typeface="Cambria"/>
              </a:rPr>
              <a:t>      in mind. </a:t>
            </a:r>
            <a:endParaRPr sz="32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3200"/>
              <a:buFont typeface="Courier New"/>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080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a:solidFill>
                  <a:srgbClr val="00B050"/>
                </a:solidFill>
                <a:latin typeface="Cambria"/>
                <a:ea typeface="Cambria"/>
                <a:cs typeface="Cambria"/>
                <a:sym typeface="Cambria"/>
              </a:rPr>
              <a:t>Mentor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Brig. (Retd.) P. Ganesham, VSM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Mobile: +91 9866001678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president@pallesrujana.org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Palle Srujana </a:t>
            </a:r>
            <a:r>
              <a:rPr lang="en-US" sz="1200" b="0" i="0" u="none" strike="noStrike" cap="none">
                <a:solidFill>
                  <a:srgbClr val="000000"/>
                </a:solidFill>
                <a:latin typeface="Cambria"/>
                <a:ea typeface="Cambria"/>
                <a:cs typeface="Cambria"/>
                <a:sym typeface="Cambria"/>
              </a:rPr>
              <a:t>is a voluntary organisation based in Hyderabad. It strives  to   promote  creativity at grassroots level in  Telangana and Andhra Pradesh. Please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for more details.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Our core activities: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and supporting Grassroots Innovation</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documenting and dissemination of traditional      </a:t>
            </a:r>
            <a:endParaRPr sz="1400" b="0" i="0" u="none" strike="noStrike" cap="none">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knowledge and healing methods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Internships to anyone  interested in learning from Informal sector</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Dissemination of grassroots knowledge  through publishing a bi-    monthly magazine in Telugu</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Promoting entrepreneurship with grassroots innovations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Seek problems and find solutions for the unmet needs of masses.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Address: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77, Vayupuri, Road No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Post Sainikpuri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Secunderabad 500094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Telangana, India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Office: 040 - 27111959</a:t>
            </a: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6">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28292" y="8164513"/>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7">
            <a:alphaModFix/>
          </a:blip>
          <a:srcRect/>
          <a:stretch/>
        </p:blipFill>
        <p:spPr>
          <a:xfrm>
            <a:off x="2362200" y="7148513"/>
            <a:ext cx="879475" cy="776288"/>
          </a:xfrm>
          <a:prstGeom prst="rect">
            <a:avLst/>
          </a:prstGeom>
          <a:noFill/>
          <a:ln>
            <a:noFill/>
          </a:ln>
        </p:spPr>
      </p:pic>
      <p:pic>
        <p:nvPicPr>
          <p:cNvPr id="109" name="Google Shape;109;p6" descr="Picture 5"/>
          <p:cNvPicPr preferRelativeResize="0"/>
          <p:nvPr/>
        </p:nvPicPr>
        <p:blipFill rotWithShape="1">
          <a:blip r:embed="rId8">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931862" y="1054100"/>
            <a:ext cx="3930651" cy="2171700"/>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012825" y="5716587"/>
            <a:ext cx="3765550" cy="282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Previous Yatras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First Chinna Shodha Yatra </a:t>
            </a:r>
            <a:r>
              <a:rPr lang="en-US" sz="1200" b="0" i="0" u="none" strike="noStrike" cap="none">
                <a:solidFill>
                  <a:srgbClr val="000000"/>
                </a:solidFill>
                <a:latin typeface="Cambria"/>
                <a:ea typeface="Cambria"/>
                <a:cs typeface="Cambria"/>
                <a:sym typeface="Cambria"/>
              </a:rPr>
              <a:t>was held in April- May 2011 in Duggondi Mandal of Dist Warangal.  23 students (6 girls) from NITW, MRIM and others participated. The feedback indicated that the objectives were fully achieved.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Second Chinna Shodha Yatra </a:t>
            </a:r>
            <a:r>
              <a:rPr lang="en-US" sz="1200" b="0" i="0" u="none" strike="noStrike" cap="none">
                <a:solidFill>
                  <a:srgbClr val="000000"/>
                </a:solidFill>
                <a:latin typeface="Cambria"/>
                <a:ea typeface="Cambria"/>
                <a:cs typeface="Cambria"/>
                <a:sym typeface="Cambria"/>
              </a:rPr>
              <a:t>was organized during 18-20 November 2011 in Kothaguda Mandal of Warangal Dist from the</a:t>
            </a:r>
            <a:r>
              <a:rPr lang="en-US" sz="1200" b="1" i="0" u="none" strike="noStrike" cap="none">
                <a:solidFill>
                  <a:srgbClr val="000000"/>
                </a:solidFill>
                <a:latin typeface="Cambria"/>
                <a:ea typeface="Cambria"/>
                <a:cs typeface="Cambria"/>
                <a:sym typeface="Cambria"/>
              </a:rPr>
              <a:t> </a:t>
            </a:r>
            <a:r>
              <a:rPr lang="en-US" sz="1200" b="0" i="1" u="none" strike="noStrike" cap="none">
                <a:solidFill>
                  <a:srgbClr val="000000"/>
                </a:solidFill>
                <a:latin typeface="Cambria"/>
                <a:ea typeface="Cambria"/>
                <a:cs typeface="Cambria"/>
                <a:sym typeface="Cambria"/>
              </a:rPr>
              <a:t>historic </a:t>
            </a:r>
            <a:r>
              <a:rPr lang="en-US" sz="1200" b="1" i="1" u="none" strike="noStrike" cap="none">
                <a:solidFill>
                  <a:srgbClr val="000000"/>
                </a:solidFill>
                <a:latin typeface="Cambria"/>
                <a:ea typeface="Cambria"/>
                <a:cs typeface="Cambria"/>
                <a:sym typeface="Cambria"/>
              </a:rPr>
              <a:t>Pakhal Cheruvu</a:t>
            </a:r>
            <a:r>
              <a:rPr lang="en-US" sz="1200" b="0" i="0" u="none" strike="noStrike" cap="none">
                <a:solidFill>
                  <a:srgbClr val="000000"/>
                </a:solidFill>
                <a:latin typeface="Cambria"/>
                <a:ea typeface="Cambria"/>
                <a:cs typeface="Cambria"/>
                <a:sym typeface="Cambria"/>
              </a:rPr>
              <a:t> (Reservoir) constructed by the Rulers of KAKATIYA Dynasty, 800 years back for irrigation purposes to Gangaram through tribal belt and reserve Forest. 27 participants (5 girls) from NITW, Vagdevi Inst of Management, Two Professors made the Yatra very meaningful by their participation.</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Third Chinna Shodha Yatra </a:t>
            </a:r>
            <a:r>
              <a:rPr lang="en-US" sz="1200" b="0" i="0" u="none" strike="noStrike" cap="none">
                <a:solidFill>
                  <a:srgbClr val="000000"/>
                </a:solidFill>
                <a:latin typeface="Cambria"/>
                <a:ea typeface="Cambria"/>
                <a:cs typeface="Cambria"/>
                <a:sym typeface="Cambria"/>
              </a:rPr>
              <a:t>was held during 24-26 February 2012 in Mahabubnagar District. The Yatra commenced at Achampet and ended at Bakaram. 28 (including 4 girls) Participants from NITW, MRIM, Vagdevi Inst of Mgmt, Gurunanak Engg College, ITC etc made the Yatra a memorable one. The drought stricken, barren lands of this region provided us a deep insight into the livelihood strategies of the tribal people living in this area.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Fourth Chinna Shodha Yatra </a:t>
            </a:r>
            <a:r>
              <a:rPr lang="en-US" sz="1200" b="0" i="0" u="none" strike="noStrike" cap="none">
                <a:solidFill>
                  <a:srgbClr val="000000"/>
                </a:solidFill>
                <a:latin typeface="Cambria"/>
                <a:ea typeface="Cambria"/>
                <a:cs typeface="Cambria"/>
                <a:sym typeface="Cambria"/>
              </a:rPr>
              <a:t>was conducted in Dist Khammam during 15-17 June 2012 from Chintur to Motugudem. 26 participants including a farmer, inter students, and students from NITW, IIIT, IIT, Kharagpur etc. A distance of 45 km was covered in deep forests and amongst adivasis.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Fifth Chinna Shodha Yatra  </a:t>
            </a:r>
            <a:r>
              <a:rPr lang="en-US" sz="1200" b="0" i="0" u="none" strike="noStrike" cap="none">
                <a:solidFill>
                  <a:srgbClr val="000000"/>
                </a:solidFill>
                <a:latin typeface="Cambria"/>
                <a:ea typeface="Cambria"/>
                <a:cs typeface="Cambria"/>
                <a:sym typeface="Cambria"/>
              </a:rPr>
              <a:t>was organized in Dist Karimnagar from Kataram to Mahadevpur during 02-04 November 2012. 32 participants explored the agri-belt and forests besides enjoying the flooded rivers and rivulets. Bath in the mighty Godavari River was the highlight of the yatra. Walking more than half the route in mud was a great experience.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was</a:t>
            </a:r>
            <a:r>
              <a:rPr lang="en-US" sz="1200" b="0" i="0" u="none" strike="noStrike" cap="none">
                <a:solidFill>
                  <a:srgbClr val="00B05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held in Adilabad district mostly in Tribal belt. During March 1-3, 2013 the yatra journeyed from DhannuraB to Indravalli. Age group ranged from 65- 16 years. 36 participants spent very useful three days interacting extensively with women, children, farmers and elders.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Seventh Chinna Shodha Yatra </a:t>
            </a:r>
            <a:r>
              <a:rPr lang="en-US" sz="1200" b="0" i="0" u="none" strike="noStrike" cap="none">
                <a:solidFill>
                  <a:srgbClr val="000000"/>
                </a:solidFill>
                <a:latin typeface="Cambria"/>
                <a:ea typeface="Cambria"/>
                <a:cs typeface="Cambria"/>
                <a:sym typeface="Cambria"/>
              </a:rPr>
              <a:t>was conducted from Palakonda to Veeraghattam villages of Srikakulam District during 21st – 23rd June, 2013.  26 participants walked through a scenic green hills  for a distance of  about  52 km. Yatries were composed from a wide spectrum making the interactiion rich and varied.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Eighth Chinna Shodha Yatra </a:t>
            </a:r>
            <a:r>
              <a:rPr lang="en-US" sz="1200" b="0" i="0" u="none" strike="noStrike" cap="none">
                <a:solidFill>
                  <a:srgbClr val="000000"/>
                </a:solidFill>
                <a:latin typeface="Cambria"/>
                <a:ea typeface="Cambria"/>
                <a:cs typeface="Cambria"/>
                <a:sym typeface="Cambria"/>
              </a:rPr>
              <a:t>was held from 27-29 September 2013 from SriKalahasti to Kotha kandriga in Chittoor District. 34 participants actively involved in the yatra and walked  51 kms.  Few foreigners also participated in this yatra and shared their experiences as memorable and meaningful.</a:t>
            </a:r>
            <a:endParaRPr sz="1400" b="0" i="0" u="none" strike="noStrike" cap="none">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6561</Words>
  <Application>Microsoft Office PowerPoint</Application>
  <PresentationFormat>On-screen Show (4:3)</PresentationFormat>
  <Paragraphs>258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Courier New</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palle srujana</cp:lastModifiedBy>
  <cp:revision>11</cp:revision>
  <dcterms:modified xsi:type="dcterms:W3CDTF">2024-04-29T00:36:09Z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