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esham pogula" userId="b716eb97d4c031f1" providerId="LiveId" clId="{61E2FC2B-7975-4A08-91FC-35A4CDC36160}"/>
    <pc:docChg chg="addSld modSld">
      <pc:chgData name="ganesham pogula" userId="b716eb97d4c031f1" providerId="LiveId" clId="{61E2FC2B-7975-4A08-91FC-35A4CDC36160}" dt="2026-02-03T15:02:45.926" v="289" actId="6549"/>
      <pc:docMkLst>
        <pc:docMk/>
      </pc:docMkLst>
      <pc:sldChg chg="modSp mod">
        <pc:chgData name="ganesham pogula" userId="b716eb97d4c031f1" providerId="LiveId" clId="{61E2FC2B-7975-4A08-91FC-35A4CDC36160}" dt="2026-02-03T15:02:45.926" v="289" actId="6549"/>
        <pc:sldMkLst>
          <pc:docMk/>
          <pc:sldMk cId="0" sldId="256"/>
        </pc:sldMkLst>
        <pc:spChg chg="mod">
          <ac:chgData name="ganesham pogula" userId="b716eb97d4c031f1" providerId="LiveId" clId="{61E2FC2B-7975-4A08-91FC-35A4CDC36160}" dt="2026-02-03T15:02:45.926" v="289" actId="6549"/>
          <ac:spMkLst>
            <pc:docMk/>
            <pc:sldMk cId="0" sldId="256"/>
            <ac:spMk id="51" creationId="{00000000-0000-0000-0000-000000000000}"/>
          </ac:spMkLst>
        </pc:spChg>
      </pc:sldChg>
      <pc:sldChg chg="modSp mod">
        <pc:chgData name="ganesham pogula" userId="b716eb97d4c031f1" providerId="LiveId" clId="{61E2FC2B-7975-4A08-91FC-35A4CDC36160}" dt="2026-02-02T14:35:50.092" v="278" actId="20577"/>
        <pc:sldMkLst>
          <pc:docMk/>
          <pc:sldMk cId="0" sldId="257"/>
        </pc:sldMkLst>
        <pc:spChg chg="mod">
          <ac:chgData name="ganesham pogula" userId="b716eb97d4c031f1" providerId="LiveId" clId="{61E2FC2B-7975-4A08-91FC-35A4CDC36160}" dt="2026-02-02T14:35:50.092" v="278" actId="20577"/>
          <ac:spMkLst>
            <pc:docMk/>
            <pc:sldMk cId="0" sldId="257"/>
            <ac:spMk id="65" creationId="{00000000-0000-0000-0000-000000000000}"/>
          </ac:spMkLst>
        </pc:spChg>
      </pc:sldChg>
      <pc:sldChg chg="modSp mod">
        <pc:chgData name="ganesham pogula" userId="b716eb97d4c031f1" providerId="LiveId" clId="{61E2FC2B-7975-4A08-91FC-35A4CDC36160}" dt="2026-02-02T14:38:46.694" v="282"/>
        <pc:sldMkLst>
          <pc:docMk/>
          <pc:sldMk cId="0" sldId="261"/>
        </pc:sldMkLst>
        <pc:spChg chg="mod">
          <ac:chgData name="ganesham pogula" userId="b716eb97d4c031f1" providerId="LiveId" clId="{61E2FC2B-7975-4A08-91FC-35A4CDC36160}" dt="2026-02-02T14:38:46.694" v="282"/>
          <ac:spMkLst>
            <pc:docMk/>
            <pc:sldMk cId="0" sldId="261"/>
            <ac:spMk id="1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nif.org.in/" TargetMode="External"/><Relationship Id="rId7"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4" Type="http://schemas.openxmlformats.org/officeDocument/2006/relationships/hyperlink" Target="http://www.nifindia.org/" TargetMode="External"/><Relationship Id="rId9"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orms.gle/upxQ8EBov8NaUCFp8"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0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www.pallesrujana.org/"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mailto:anjireddy.boddu@gmail.com" TargetMode="External"/><Relationship Id="rId10" Type="http://schemas.openxmlformats.org/officeDocument/2006/relationships/image" Target="../media/image5.png"/><Relationship Id="rId4" Type="http://schemas.openxmlformats.org/officeDocument/2006/relationships/hyperlink" Target="mailto:president@pallesrujana.org" TargetMode="External"/><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3.jp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9730829"/>
          </a:xfrm>
          <a:prstGeom prst="rect">
            <a:avLst/>
          </a:prstGeom>
          <a:noFill/>
          <a:ln>
            <a:noFill/>
          </a:ln>
        </p:spPr>
        <p:txBody>
          <a:bodyPr spcFirstLastPara="1" wrap="square" lIns="45700" tIns="45700" rIns="45700" bIns="45700" anchor="t" anchorCtr="0">
            <a:spAutoFit/>
          </a:bodyPr>
          <a:lstStyle/>
          <a:p>
            <a:pPr algn="ctr"/>
            <a:r>
              <a:rPr lang="en-IN" b="1" dirty="0">
                <a:solidFill>
                  <a:srgbClr val="00B050"/>
                </a:solidFill>
              </a:rPr>
              <a:t>56</a:t>
            </a:r>
            <a:r>
              <a:rPr lang="en-IN" b="1" baseline="30000" dirty="0">
                <a:solidFill>
                  <a:srgbClr val="00B050"/>
                </a:solidFill>
              </a:rPr>
              <a:t>th</a:t>
            </a:r>
            <a:r>
              <a:rPr lang="en-IN" b="1" dirty="0">
                <a:solidFill>
                  <a:srgbClr val="00B050"/>
                </a:solidFill>
              </a:rPr>
              <a:t> Chinna </a:t>
            </a:r>
            <a:r>
              <a:rPr lang="en-IN" b="1" dirty="0" err="1">
                <a:solidFill>
                  <a:srgbClr val="00B050"/>
                </a:solidFill>
              </a:rPr>
              <a:t>Shodha</a:t>
            </a:r>
            <a:r>
              <a:rPr lang="en-IN" b="1" dirty="0">
                <a:solidFill>
                  <a:srgbClr val="00B050"/>
                </a:solidFill>
              </a:rPr>
              <a:t> Yatra</a:t>
            </a:r>
            <a:endParaRPr lang="en-IN" dirty="0">
              <a:solidFill>
                <a:srgbClr val="00B050"/>
              </a:solidFill>
            </a:endParaRPr>
          </a:p>
          <a:p>
            <a:pPr algn="ctr"/>
            <a:r>
              <a:rPr lang="pt-BR" b="1" dirty="0">
                <a:solidFill>
                  <a:srgbClr val="00B050"/>
                </a:solidFill>
              </a:rPr>
              <a:t>Sugalimetta – Tammada palli – Timmapuram</a:t>
            </a:r>
            <a:r>
              <a:rPr lang="pt-BR" dirty="0">
                <a:solidFill>
                  <a:srgbClr val="00B050"/>
                </a:solidFill>
              </a:rPr>
              <a:t> - </a:t>
            </a:r>
            <a:r>
              <a:rPr lang="pt-BR" b="1" dirty="0">
                <a:solidFill>
                  <a:srgbClr val="00B050"/>
                </a:solidFill>
              </a:rPr>
              <a:t>Singavaram –  </a:t>
            </a:r>
            <a:endParaRPr lang="en-IN" dirty="0">
              <a:solidFill>
                <a:srgbClr val="00B050"/>
              </a:solidFill>
            </a:endParaRPr>
          </a:p>
          <a:p>
            <a:pPr algn="ctr"/>
            <a:r>
              <a:rPr lang="en-IN" b="1" dirty="0">
                <a:solidFill>
                  <a:srgbClr val="00B050"/>
                </a:solidFill>
              </a:rPr>
              <a:t>Bandi </a:t>
            </a:r>
            <a:r>
              <a:rPr lang="en-IN" b="1" dirty="0" err="1">
                <a:solidFill>
                  <a:srgbClr val="00B050"/>
                </a:solidFill>
              </a:rPr>
              <a:t>Atmakur</a:t>
            </a:r>
            <a:r>
              <a:rPr lang="en-IN" b="1" dirty="0">
                <a:solidFill>
                  <a:srgbClr val="00B050"/>
                </a:solidFill>
              </a:rPr>
              <a:t> – </a:t>
            </a:r>
            <a:r>
              <a:rPr lang="en-IN" b="1" dirty="0" err="1">
                <a:solidFill>
                  <a:srgbClr val="00B050"/>
                </a:solidFill>
              </a:rPr>
              <a:t>Ayyavari</a:t>
            </a:r>
            <a:r>
              <a:rPr lang="en-IN" b="1" dirty="0">
                <a:solidFill>
                  <a:srgbClr val="00B050"/>
                </a:solidFill>
              </a:rPr>
              <a:t> Kodur</a:t>
            </a:r>
            <a:endParaRPr lang="en-IN" dirty="0">
              <a:solidFill>
                <a:srgbClr val="00B050"/>
              </a:solidFill>
            </a:endParaRPr>
          </a:p>
          <a:p>
            <a:pPr algn="ctr"/>
            <a:r>
              <a:rPr lang="en-IN" b="1" dirty="0">
                <a:solidFill>
                  <a:srgbClr val="00B050"/>
                </a:solidFill>
              </a:rPr>
              <a:t> </a:t>
            </a:r>
            <a:r>
              <a:rPr lang="en-US" b="1" dirty="0" err="1">
                <a:solidFill>
                  <a:srgbClr val="00B050"/>
                </a:solidFill>
              </a:rPr>
              <a:t>Dist</a:t>
            </a:r>
            <a:r>
              <a:rPr lang="en-US" b="1" dirty="0">
                <a:solidFill>
                  <a:srgbClr val="00B050"/>
                </a:solidFill>
              </a:rPr>
              <a:t> Nandyala , Andhra Pradesh</a:t>
            </a:r>
            <a:endParaRPr lang="en-IN" dirty="0">
              <a:solidFill>
                <a:srgbClr val="00B050"/>
              </a:solidFill>
            </a:endParaRPr>
          </a:p>
          <a:p>
            <a:r>
              <a:rPr lang="en-US" b="1" dirty="0"/>
              <a:t> </a:t>
            </a:r>
            <a:endParaRPr lang="en-IN" dirty="0"/>
          </a:p>
          <a:p>
            <a:pPr>
              <a:spcAft>
                <a:spcPts val="1000"/>
              </a:spcAft>
            </a:pPr>
            <a:r>
              <a:rPr lang="en-US" b="1" i="0" u="none" strike="noStrike" cap="none" dirty="0">
                <a:solidFill>
                  <a:schemeClr val="tx1"/>
                </a:solidFill>
                <a:latin typeface="Cambria"/>
                <a:ea typeface="Cambria"/>
                <a:cs typeface="Cambria"/>
                <a:sym typeface="Cambria"/>
              </a:rPr>
              <a:t>Background</a:t>
            </a:r>
            <a:endParaRPr lang="en-US" sz="3600" b="0"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chemeClr val="tx1"/>
                </a:solidFill>
                <a:latin typeface="Cambria"/>
                <a:ea typeface="Cambria"/>
                <a:cs typeface="Cambria"/>
                <a:sym typeface="Cambria"/>
              </a:rPr>
              <a:t>Shodha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Shodha Yatra (CSY)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Shodha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a voluntary organization focused mainly on Rural Knowledge and Creativity, is the overall coordinator for the Chinna Shodha Yatras in Telangana and Andhra Pradesh. Since 2011, </a:t>
            </a:r>
            <a:r>
              <a:rPr lang="en-US" sz="1200" dirty="0">
                <a:latin typeface="Cambria"/>
                <a:ea typeface="Cambria"/>
                <a:cs typeface="Cambria"/>
                <a:sym typeface="Cambria"/>
              </a:rPr>
              <a:t>53</a:t>
            </a:r>
            <a:r>
              <a:rPr lang="en-US" sz="1200" b="0" i="0" u="none" strike="noStrike" cap="none" dirty="0">
                <a:solidFill>
                  <a:srgbClr val="000000"/>
                </a:solidFill>
                <a:latin typeface="Cambria"/>
                <a:ea typeface="Cambria"/>
                <a:cs typeface="Cambria"/>
                <a:sym typeface="Cambria"/>
              </a:rPr>
              <a:t> Chinna Shodha yatras have been organized in Telugu states. Please visit </a:t>
            </a:r>
            <a:r>
              <a:rPr lang="en-US" sz="1200" u="sng" dirty="0">
                <a:solidFill>
                  <a:srgbClr val="0000FF"/>
                </a:solidFill>
                <a:latin typeface="Cambria"/>
                <a:ea typeface="Cambria"/>
                <a:cs typeface="Cambria"/>
                <a:sym typeface="Cambria"/>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p>
          <a:p>
            <a:pPr marL="0" marR="0" lvl="0" indent="0" algn="just" rtl="0">
              <a:lnSpc>
                <a:spcPct val="100000"/>
              </a:lnSpc>
              <a:spcBef>
                <a:spcPts val="0"/>
              </a:spcBef>
              <a:spcAft>
                <a:spcPts val="0"/>
              </a:spcAft>
              <a:buNone/>
            </a:pPr>
            <a:endParaRPr lang="en-US" sz="1200" b="0" i="0" u="none" strike="noStrike" cap="none" dirty="0">
              <a:solidFill>
                <a:srgbClr val="000000"/>
              </a:solidFill>
              <a:latin typeface="Cambria"/>
              <a:ea typeface="Cambria"/>
              <a:cs typeface="Cambria"/>
              <a:sym typeface="Cambria"/>
            </a:endParaRPr>
          </a:p>
          <a:p>
            <a:r>
              <a:rPr lang="en-US" b="1" dirty="0"/>
              <a:t>Fifty sixth Chinna </a:t>
            </a:r>
            <a:r>
              <a:rPr lang="en-US" b="1" dirty="0" err="1"/>
              <a:t>Shodha</a:t>
            </a:r>
            <a:r>
              <a:rPr lang="en-US" b="1" dirty="0"/>
              <a:t> Yatra (56th CSY)</a:t>
            </a:r>
            <a:endParaRPr lang="en-IN" dirty="0"/>
          </a:p>
          <a:p>
            <a:r>
              <a:rPr lang="en-US" b="1" dirty="0"/>
              <a:t>Date:</a:t>
            </a:r>
            <a:r>
              <a:rPr lang="en-US" dirty="0"/>
              <a:t>  27 February  to 1st March, 2026</a:t>
            </a:r>
            <a:endParaRPr lang="en-IN" dirty="0"/>
          </a:p>
          <a:p>
            <a:r>
              <a:rPr lang="pt-BR" b="1" dirty="0"/>
              <a:t>Location:</a:t>
            </a:r>
            <a:r>
              <a:rPr lang="pt-BR" dirty="0"/>
              <a:t> Sugalimetta – Tammada palli – Timmapuram - Singavaram –  Bandi Atmakur – Ayyavari Kodur</a:t>
            </a:r>
            <a:endParaRPr lang="en-IN" dirty="0"/>
          </a:p>
          <a:p>
            <a:r>
              <a:rPr lang="en-US" b="1" dirty="0"/>
              <a:t>Meeting Point:</a:t>
            </a:r>
            <a:r>
              <a:rPr lang="en-US" dirty="0"/>
              <a:t> </a:t>
            </a:r>
            <a:r>
              <a:rPr lang="en-US" dirty="0" err="1"/>
              <a:t>Sugalimetta</a:t>
            </a:r>
            <a:endParaRPr lang="en-IN" dirty="0"/>
          </a:p>
          <a:p>
            <a:r>
              <a:rPr lang="en-US" b="1" dirty="0"/>
              <a:t>Starts:</a:t>
            </a:r>
            <a:r>
              <a:rPr lang="en-US" dirty="0"/>
              <a:t> Yatra commences at 8 AM on Friday, 27th February from </a:t>
            </a:r>
            <a:r>
              <a:rPr lang="en-US" dirty="0" err="1"/>
              <a:t>Sugalimetta</a:t>
            </a:r>
            <a:endParaRPr lang="en-IN" dirty="0"/>
          </a:p>
          <a:p>
            <a:r>
              <a:rPr lang="en-US" b="1" dirty="0"/>
              <a:t>Ends:</a:t>
            </a:r>
            <a:r>
              <a:rPr lang="en-US" dirty="0"/>
              <a:t>  At </a:t>
            </a:r>
            <a:r>
              <a:rPr lang="en-US" dirty="0" err="1"/>
              <a:t>Ayyavari</a:t>
            </a:r>
            <a:r>
              <a:rPr lang="en-US" dirty="0"/>
              <a:t> Kodur @5 PM on Sunday, 1</a:t>
            </a:r>
            <a:r>
              <a:rPr lang="en-US" baseline="30000" dirty="0"/>
              <a:t>st </a:t>
            </a:r>
            <a:r>
              <a:rPr lang="en-US" dirty="0"/>
              <a:t>March, 2026.</a:t>
            </a:r>
            <a:endParaRPr lang="en-IN" dirty="0"/>
          </a:p>
          <a:p>
            <a:r>
              <a:rPr lang="en-US" b="1" dirty="0"/>
              <a:t>Total Distance:</a:t>
            </a:r>
            <a:r>
              <a:rPr lang="en-US" dirty="0"/>
              <a:t> Approximately 46 kms.</a:t>
            </a:r>
            <a:endParaRPr lang="en-IN" dirty="0"/>
          </a:p>
          <a:p>
            <a:r>
              <a:rPr lang="en-US" b="1" dirty="0"/>
              <a:t>Route map:</a:t>
            </a:r>
            <a:endParaRPr lang="en-IN" dirty="0"/>
          </a:p>
          <a:p>
            <a:r>
              <a:rPr lang="en-US" dirty="0"/>
              <a:t> </a:t>
            </a:r>
            <a:r>
              <a:rPr lang="en-US" u="sng" dirty="0"/>
              <a:t>https://maps.app.goo.gl</a:t>
            </a:r>
            <a:r>
              <a:rPr lang="en-US" u="sng"/>
              <a:t>/nB22L9TMdBNwSrM59</a:t>
            </a:r>
          </a:p>
          <a:p>
            <a:endParaRPr lang="en-IN" dirty="0"/>
          </a:p>
          <a:p>
            <a:r>
              <a:rPr lang="en-US" b="1" dirty="0"/>
              <a:t>To reach the Meeting Point:</a:t>
            </a:r>
            <a:endParaRPr lang="en-IN" dirty="0"/>
          </a:p>
          <a:p>
            <a:r>
              <a:rPr lang="en-US" dirty="0" err="1"/>
              <a:t>Sugalimetta</a:t>
            </a:r>
            <a:r>
              <a:rPr lang="en-US" dirty="0"/>
              <a:t> is 5km from Nandyala and is located on Nandyala - Mahanadi route. Buses are available from Nandyala. Nearest Railway Station is Nandyala.</a:t>
            </a:r>
            <a:endParaRPr lang="en-IN" dirty="0"/>
          </a:p>
          <a:p>
            <a:r>
              <a:rPr lang="en-US" dirty="0"/>
              <a:t> </a:t>
            </a:r>
            <a:endParaRPr lang="en-IN" dirty="0"/>
          </a:p>
          <a:p>
            <a:endParaRPr lang="en-US" dirty="0"/>
          </a:p>
          <a:p>
            <a:endParaRPr lang="en-US" dirty="0"/>
          </a:p>
          <a:p>
            <a:endParaRPr lang="en-US" dirty="0"/>
          </a:p>
          <a:p>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7">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8">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9">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Dist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Shodha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yatries.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Shodha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Shodha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Dist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yatries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Shodha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Dist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Shodha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yatries.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Yatries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Yatries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yatries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dist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yatries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Seventh Chinna Shodha Yatra </a:t>
            </a:r>
            <a:r>
              <a:rPr lang="en-US" sz="1200" b="0" i="0" u="none" strike="noStrike" cap="none" dirty="0">
                <a:solidFill>
                  <a:srgbClr val="000000"/>
                </a:solidFill>
                <a:latin typeface="Cambria"/>
                <a:ea typeface="Cambria"/>
                <a:cs typeface="Cambria"/>
                <a:sym typeface="Cambria"/>
              </a:rPr>
              <a:t>- 34 yatries walked over 58 Kms in Nagar Kurnool dist starting from </a:t>
            </a:r>
            <a:r>
              <a:rPr lang="en-US" sz="1200" b="0" i="0" u="none" strike="noStrike" cap="none" dirty="0" err="1">
                <a:solidFill>
                  <a:srgbClr val="000000"/>
                </a:solidFill>
                <a:latin typeface="Cambria"/>
                <a:ea typeface="Cambria"/>
                <a:cs typeface="Cambria"/>
                <a:sym typeface="Cambria"/>
              </a:rPr>
              <a:t>Peddakothapalli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 a scenic place located on the back waters of Krishna from Srisailam Dam was the best place for culmination of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Eighth Chinna Shodha Yatra </a:t>
            </a:r>
            <a:r>
              <a:rPr lang="en-US" sz="1200" b="0" i="0" u="none" strike="noStrike" cap="none" dirty="0">
                <a:solidFill>
                  <a:srgbClr val="000000"/>
                </a:solidFill>
                <a:latin typeface="Cambria"/>
                <a:ea typeface="Cambria"/>
                <a:cs typeface="Cambria"/>
                <a:sym typeface="Cambria"/>
              </a:rPr>
              <a:t>- 36 Yatries gathered at </a:t>
            </a:r>
            <a:r>
              <a:rPr lang="en-US" sz="1200" b="0" i="0" u="none" strike="noStrike" cap="none" dirty="0" err="1">
                <a:solidFill>
                  <a:srgbClr val="000000"/>
                </a:solidFill>
                <a:latin typeface="Cambria"/>
                <a:ea typeface="Cambria"/>
                <a:cs typeface="Cambria"/>
                <a:sym typeface="Cambria"/>
              </a:rPr>
              <a:t>Valivetivaripalem</a:t>
            </a:r>
            <a:r>
              <a:rPr lang="en-US" sz="1200" b="0" i="0" u="none" strike="noStrike" cap="none" dirty="0">
                <a:solidFill>
                  <a:srgbClr val="000000"/>
                </a:solidFill>
                <a:latin typeface="Cambria"/>
                <a:ea typeface="Cambria"/>
                <a:cs typeface="Cambria"/>
                <a:sym typeface="Cambria"/>
              </a:rPr>
              <a:t> in a Brick making farm ten kms away from </a:t>
            </a:r>
            <a:r>
              <a:rPr lang="en-US" sz="1200" b="0" i="0" u="none" strike="noStrike" cap="none" dirty="0" err="1">
                <a:solidFill>
                  <a:srgbClr val="000000"/>
                </a:solidFill>
                <a:latin typeface="Cambria"/>
                <a:ea typeface="Cambria"/>
                <a:cs typeface="Cambria"/>
                <a:sym typeface="Cambria"/>
              </a:rPr>
              <a:t>Ongole</a:t>
            </a:r>
            <a:r>
              <a:rPr lang="en-US" sz="1200" b="0" i="0" u="none" strike="noStrike" cap="none" dirty="0">
                <a:solidFill>
                  <a:srgbClr val="000000"/>
                </a:solidFill>
                <a:latin typeface="Cambria"/>
                <a:ea typeface="Cambria"/>
                <a:cs typeface="Cambria"/>
                <a:sym typeface="Cambria"/>
              </a:rPr>
              <a:t>, the district capital of </a:t>
            </a:r>
            <a:r>
              <a:rPr lang="en-US" sz="1200" b="0" i="0" u="none" strike="noStrike" cap="none" dirty="0" err="1">
                <a:solidFill>
                  <a:srgbClr val="000000"/>
                </a:solidFill>
                <a:latin typeface="Cambria"/>
                <a:ea typeface="Cambria"/>
                <a:cs typeface="Cambria"/>
                <a:sym typeface="Cambria"/>
              </a:rPr>
              <a:t>Prakasam</a:t>
            </a:r>
            <a:r>
              <a:rPr lang="en-US" sz="1200" b="0" i="0" u="none" strike="noStrike" cap="none" dirty="0">
                <a:solidFill>
                  <a:srgbClr val="000000"/>
                </a:solidFill>
                <a:latin typeface="Cambria"/>
                <a:ea typeface="Cambria"/>
                <a:cs typeface="Cambria"/>
                <a:sym typeface="Cambria"/>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enroute interacting with fishermen, farmers and brick makers. E met elders </a:t>
            </a:r>
            <a:r>
              <a:rPr lang="en-US" sz="1200" b="0" i="0" u="none" strike="noStrike" cap="none" dirty="0" err="1">
                <a:solidFill>
                  <a:srgbClr val="000000"/>
                </a:solidFill>
                <a:latin typeface="Cambria"/>
                <a:ea typeface="Cambria"/>
                <a:cs typeface="Cambria"/>
                <a:sym typeface="Cambria"/>
              </a:rPr>
              <a:t>baove</a:t>
            </a:r>
            <a:r>
              <a:rPr lang="en-US" sz="1200" b="0" i="0" u="none" strike="noStrike" cap="none" dirty="0">
                <a:solidFill>
                  <a:srgbClr val="000000"/>
                </a:solidFill>
                <a:latin typeface="Cambria"/>
                <a:ea typeface="Cambria"/>
                <a:cs typeface="Cambria"/>
                <a:sym typeface="Cambria"/>
              </a:rPr>
              <a:t> 90 years and took their blessings and listened to their life story. This yatra also saw 5 inmates from local </a:t>
            </a:r>
            <a:r>
              <a:rPr lang="en-US" sz="1200" b="0" i="0" u="none" strike="noStrike" cap="none" dirty="0" err="1">
                <a:solidFill>
                  <a:srgbClr val="000000"/>
                </a:solidFill>
                <a:latin typeface="Cambria"/>
                <a:ea typeface="Cambria"/>
                <a:cs typeface="Cambria"/>
                <a:sym typeface="Cambria"/>
              </a:rPr>
              <a:t>Orphange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Bommarillu</a:t>
            </a:r>
            <a:r>
              <a:rPr lang="en-US" sz="1200" b="0" i="0" u="none" strike="noStrike" cap="none" dirty="0">
                <a:solidFill>
                  <a:srgbClr val="000000"/>
                </a:solidFill>
                <a:latin typeface="Cambria"/>
                <a:ea typeface="Cambria"/>
                <a:cs typeface="Cambria"/>
                <a:sym typeface="Cambria"/>
              </a:rPr>
              <a:t>" participating very actively and gave all of us </a:t>
            </a:r>
            <a:r>
              <a:rPr lang="en-US" sz="1200" b="0" i="0" u="none" strike="noStrike" cap="none" dirty="0" err="1">
                <a:solidFill>
                  <a:srgbClr val="000000"/>
                </a:solidFill>
                <a:latin typeface="Cambria"/>
                <a:ea typeface="Cambria"/>
                <a:cs typeface="Cambria"/>
                <a:sym typeface="Cambria"/>
              </a:rPr>
              <a:t>tremedous</a:t>
            </a:r>
            <a:r>
              <a:rPr lang="en-US" sz="1200" b="0" i="0" u="none" strike="noStrike" cap="none" dirty="0">
                <a:solidFill>
                  <a:srgbClr val="000000"/>
                </a:solidFill>
                <a:latin typeface="Cambria"/>
                <a:ea typeface="Cambria"/>
                <a:cs typeface="Cambria"/>
                <a:sym typeface="Cambria"/>
              </a:rPr>
              <a:t> pleasure and an intellectual company.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Ninth Chinna Shodha Yatra - </a:t>
            </a:r>
            <a:r>
              <a:rPr lang="en-US" sz="1200" b="0" i="0" u="none" strike="noStrike" cap="none" dirty="0">
                <a:solidFill>
                  <a:srgbClr val="000000"/>
                </a:solidFill>
                <a:latin typeface="Calibri"/>
                <a:ea typeface="Calibri"/>
                <a:cs typeface="Calibri"/>
                <a:sym typeface="Calibri"/>
              </a:rPr>
              <a:t>34 Yatries collected at the Innovator </a:t>
            </a:r>
            <a:r>
              <a:rPr lang="en-US" sz="1200" b="0" i="0" u="none" strike="noStrike" cap="none" dirty="0" err="1">
                <a:solidFill>
                  <a:srgbClr val="000000"/>
                </a:solidFill>
                <a:latin typeface="Calibri"/>
                <a:ea typeface="Calibri"/>
                <a:cs typeface="Calibri"/>
                <a:sym typeface="Calibri"/>
              </a:rPr>
              <a:t>Shanmukha</a:t>
            </a:r>
            <a:r>
              <a:rPr lang="en-US" sz="1200" b="0" i="0" u="none" strike="noStrike" cap="none" dirty="0">
                <a:solidFill>
                  <a:srgbClr val="000000"/>
                </a:solidFill>
                <a:latin typeface="Calibri"/>
                <a:ea typeface="Calibri"/>
                <a:cs typeface="Calibri"/>
                <a:sym typeface="Calibri"/>
              </a:rPr>
              <a:t> Rao’s house in </a:t>
            </a:r>
            <a:r>
              <a:rPr lang="en-US" sz="1200" b="0" i="0" u="none" strike="noStrike" cap="none" dirty="0" err="1">
                <a:solidFill>
                  <a:srgbClr val="000000"/>
                </a:solidFill>
                <a:latin typeface="Calibri"/>
                <a:ea typeface="Calibri"/>
                <a:cs typeface="Calibri"/>
                <a:sym typeface="Calibri"/>
              </a:rPr>
              <a:t>Kambalapally</a:t>
            </a:r>
            <a:r>
              <a:rPr lang="en-US" sz="1200" b="0" i="0" u="none" strike="noStrike" cap="none" dirty="0">
                <a:solidFill>
                  <a:srgbClr val="000000"/>
                </a:solidFill>
                <a:latin typeface="Calibri"/>
                <a:ea typeface="Calibri"/>
                <a:cs typeface="Calibri"/>
                <a:sym typeface="Calibri"/>
              </a:rPr>
              <a:t> village on the morning 21 December 2018. The journey began with an intense interaction with students of local school. Yatra went through a fairly cultivated area, beautiful hills and river beds, mostly through </a:t>
            </a:r>
            <a:r>
              <a:rPr lang="en-US" sz="1200" b="0" i="0" u="none" strike="noStrike" cap="none" dirty="0" err="1">
                <a:solidFill>
                  <a:srgbClr val="000000"/>
                </a:solidFill>
                <a:latin typeface="Calibri"/>
                <a:ea typeface="Calibri"/>
                <a:cs typeface="Calibri"/>
                <a:sym typeface="Calibri"/>
              </a:rPr>
              <a:t>Pakhal</a:t>
            </a:r>
            <a:r>
              <a:rPr lang="en-US" sz="1200" b="0" i="0" u="none" strike="noStrike" cap="none" dirty="0">
                <a:solidFill>
                  <a:srgbClr val="000000"/>
                </a:solidFill>
                <a:latin typeface="Calibri"/>
                <a:ea typeface="Calibri"/>
                <a:cs typeface="Calibri"/>
                <a:sym typeface="Calibri"/>
              </a:rPr>
              <a:t> reserve forest. Another innovator S Babu interacted with yatries and described his simple but very useful innovation. Enroute, yatries met many young farmers, which is rare nowadays, shepherds, school students, women and teachers. Visit to </a:t>
            </a:r>
            <a:r>
              <a:rPr lang="en-US" sz="1200" b="0" i="0" u="none" strike="noStrike" cap="none" dirty="0" err="1">
                <a:solidFill>
                  <a:srgbClr val="000000"/>
                </a:solidFill>
                <a:latin typeface="Calibri"/>
                <a:ea typeface="Calibri"/>
                <a:cs typeface="Calibri"/>
                <a:sym typeface="Calibri"/>
              </a:rPr>
              <a:t>Bheemunipadam</a:t>
            </a:r>
            <a:r>
              <a:rPr lang="en-US" sz="1200" b="0" i="0" u="none" strike="noStrike" cap="none" dirty="0">
                <a:solidFill>
                  <a:srgbClr val="000000"/>
                </a:solidFill>
                <a:latin typeface="Calibri"/>
                <a:ea typeface="Calibri"/>
                <a:cs typeface="Calibri"/>
                <a:sym typeface="Calibri"/>
              </a:rPr>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Thirtieth Chinna Shodha Yatra </a:t>
            </a:r>
            <a:r>
              <a:rPr lang="en-US" sz="1200" b="0" i="0" u="none" strike="noStrike" cap="none" dirty="0">
                <a:solidFill>
                  <a:srgbClr val="000000"/>
                </a:solidFill>
                <a:latin typeface="Cambria"/>
                <a:ea typeface="Cambria"/>
                <a:cs typeface="Cambria"/>
                <a:sym typeface="Cambria"/>
              </a:rPr>
              <a:t>- The coastal district of </a:t>
            </a:r>
            <a:r>
              <a:rPr lang="en-US" sz="1200" b="0" i="0" u="none" strike="noStrike" cap="none" dirty="0" err="1">
                <a:solidFill>
                  <a:srgbClr val="000000"/>
                </a:solidFill>
                <a:latin typeface="Cambria"/>
                <a:ea typeface="Cambria"/>
                <a:cs typeface="Cambria"/>
                <a:sym typeface="Cambria"/>
              </a:rPr>
              <a:t>Srikakualam</a:t>
            </a:r>
            <a:r>
              <a:rPr lang="en-US" sz="1200" b="0" i="0" u="none" strike="noStrike" cap="none" dirty="0">
                <a:solidFill>
                  <a:srgbClr val="000000"/>
                </a:solidFill>
                <a:latin typeface="Cambria"/>
                <a:ea typeface="Cambria"/>
                <a:cs typeface="Cambria"/>
                <a:sym typeface="Cambria"/>
              </a:rPr>
              <a:t> was in the news lately for not so good reason. Cyclone </a:t>
            </a:r>
            <a:r>
              <a:rPr lang="en-US" sz="1200" b="0" i="0" u="none" strike="noStrike" cap="none" dirty="0" err="1">
                <a:solidFill>
                  <a:srgbClr val="000000"/>
                </a:solidFill>
                <a:latin typeface="Cambria"/>
                <a:ea typeface="Cambria"/>
                <a:cs typeface="Cambria"/>
                <a:sym typeface="Cambria"/>
              </a:rPr>
              <a:t>Hudhud</a:t>
            </a:r>
            <a:r>
              <a:rPr lang="en-US" sz="1200" b="0" i="0" u="none" strike="noStrike" cap="none" dirty="0">
                <a:solidFill>
                  <a:srgbClr val="000000"/>
                </a:solidFill>
                <a:latin typeface="Cambria"/>
                <a:ea typeface="Cambria"/>
                <a:cs typeface="Cambria"/>
                <a:sym typeface="Cambria"/>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 the starting point of the Yatra is famous for Khadi and in the last century, majority of politicians wore kurtas made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of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khaddar visit started from a weaver's house and ended at Naira north east. We had the privilege of crossing the flowing rivers </a:t>
            </a:r>
            <a:r>
              <a:rPr lang="en-US" sz="1200" b="0" i="0" u="none" strike="noStrike" cap="none" dirty="0" err="1">
                <a:solidFill>
                  <a:srgbClr val="000000"/>
                </a:solidFill>
                <a:latin typeface="Cambria"/>
                <a:ea typeface="Cambria"/>
                <a:cs typeface="Cambria"/>
                <a:sym typeface="Cambria"/>
              </a:rPr>
              <a:t>Nagavali</a:t>
            </a:r>
            <a:r>
              <a:rPr lang="en-US" sz="1200" b="0" i="0" u="none" strike="noStrike" cap="none" dirty="0">
                <a:solidFill>
                  <a:srgbClr val="000000"/>
                </a:solidFill>
                <a:latin typeface="Cambria"/>
                <a:ea typeface="Cambria"/>
                <a:cs typeface="Cambria"/>
                <a:sym typeface="Cambria"/>
              </a:rPr>
              <a:t> and </a:t>
            </a:r>
            <a:r>
              <a:rPr lang="en-US" sz="1200" b="0" i="0" u="none" strike="noStrike" cap="none" dirty="0" err="1">
                <a:solidFill>
                  <a:srgbClr val="000000"/>
                </a:solidFill>
                <a:latin typeface="Cambria"/>
                <a:ea typeface="Cambria"/>
                <a:cs typeface="Cambria"/>
                <a:sym typeface="Cambria"/>
              </a:rPr>
              <a:t>Vamsha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dhara</a:t>
            </a:r>
            <a:r>
              <a:rPr lang="en-US" sz="1200" b="0" i="0" u="none" strike="noStrike" cap="none" dirty="0">
                <a:solidFill>
                  <a:srgbClr val="000000"/>
                </a:solidFill>
                <a:latin typeface="Cambria"/>
                <a:ea typeface="Cambria"/>
                <a:cs typeface="Cambria"/>
                <a:sym typeface="Cambria"/>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sz="1200" b="0" i="0" u="none" strike="noStrike" cap="none" dirty="0" err="1">
                <a:solidFill>
                  <a:srgbClr val="000000"/>
                </a:solidFill>
                <a:latin typeface="Cambria"/>
                <a:ea typeface="Cambria"/>
                <a:cs typeface="Cambria"/>
                <a:sym typeface="Cambria"/>
              </a:rPr>
              <a:t>Seasame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Minimulu</a:t>
            </a:r>
            <a:r>
              <a:rPr lang="en-US" sz="1200" b="0" i="0" u="none" strike="noStrike" cap="none" dirty="0">
                <a:solidFill>
                  <a:srgbClr val="000000"/>
                </a:solidFill>
                <a:latin typeface="Cambria"/>
                <a:ea typeface="Cambria"/>
                <a:cs typeface="Cambria"/>
                <a:sym typeface="Cambria"/>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31st Chinna Shodha yatra - </a:t>
            </a:r>
            <a:r>
              <a:rPr lang="en-US" sz="1200" b="0" i="0" u="none" strike="noStrike" cap="none" dirty="0">
                <a:solidFill>
                  <a:srgbClr val="000000"/>
                </a:solidFill>
                <a:latin typeface="Cambria"/>
                <a:ea typeface="Cambria"/>
                <a:cs typeface="Cambria"/>
                <a:sym typeface="Cambria"/>
              </a:rPr>
              <a:t>Area we walked was adjacent to the </a:t>
            </a:r>
            <a:r>
              <a:rPr lang="en-US" sz="1200" b="0" i="0" u="none" strike="noStrike" cap="none" dirty="0" err="1">
                <a:solidFill>
                  <a:srgbClr val="000000"/>
                </a:solidFill>
                <a:latin typeface="Cambria"/>
                <a:ea typeface="Cambria"/>
                <a:cs typeface="Cambria"/>
                <a:sym typeface="Cambria"/>
              </a:rPr>
              <a:t>Nallamala</a:t>
            </a:r>
            <a:r>
              <a:rPr lang="en-US" sz="1200" b="0" i="0" u="none" strike="noStrike" cap="none" dirty="0">
                <a:solidFill>
                  <a:srgbClr val="000000"/>
                </a:solidFill>
                <a:latin typeface="Cambria"/>
                <a:ea typeface="Cambria"/>
                <a:cs typeface="Cambria"/>
                <a:sym typeface="Cambria"/>
              </a:rPr>
              <a:t> Forest and  </a:t>
            </a:r>
            <a:r>
              <a:rPr lang="en-US" sz="1200" b="0" i="0" u="none" strike="noStrike" cap="none" dirty="0" err="1">
                <a:solidFill>
                  <a:srgbClr val="000000"/>
                </a:solidFill>
                <a:latin typeface="Cambria"/>
                <a:ea typeface="Cambria"/>
                <a:cs typeface="Cambria"/>
                <a:sym typeface="Cambria"/>
              </a:rPr>
              <a:t>Mahanandi</a:t>
            </a:r>
            <a:r>
              <a:rPr lang="en-US" sz="1200" b="0" i="0" u="none" strike="noStrike" cap="none" dirty="0">
                <a:solidFill>
                  <a:srgbClr val="000000"/>
                </a:solidFill>
                <a:latin typeface="Cambria"/>
                <a:ea typeface="Cambria"/>
                <a:cs typeface="Cambria"/>
                <a:sym typeface="Cambria"/>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32nd Chinna Shodha Yatra - </a:t>
            </a:r>
            <a:r>
              <a:rPr lang="en-US" sz="1200" b="0" i="0" u="none" strike="noStrike" cap="none" dirty="0">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sz="1200" b="0" i="0" u="none" strike="noStrike" cap="none" dirty="0" err="1">
                <a:solidFill>
                  <a:srgbClr val="000000"/>
                </a:solidFill>
                <a:latin typeface="Cambria"/>
                <a:ea typeface="Cambria"/>
                <a:cs typeface="Cambria"/>
                <a:sym typeface="Cambria"/>
              </a:rPr>
              <a:t>Pocharam</a:t>
            </a:r>
            <a:r>
              <a:rPr lang="en-US" sz="1200" b="0" i="0" u="none" strike="noStrike" cap="none" dirty="0">
                <a:solidFill>
                  <a:srgbClr val="000000"/>
                </a:solidFill>
                <a:latin typeface="Cambria"/>
                <a:ea typeface="Cambria"/>
                <a:cs typeface="Cambria"/>
                <a:sym typeface="Cambria"/>
              </a:rPr>
              <a:t> we met a farmer innovator - </a:t>
            </a:r>
            <a:r>
              <a:rPr lang="en-US" sz="1200" b="0" i="0" u="none" strike="noStrike" cap="none" dirty="0" err="1">
                <a:solidFill>
                  <a:srgbClr val="000000"/>
                </a:solidFill>
                <a:latin typeface="Cambria"/>
                <a:ea typeface="Cambria"/>
                <a:cs typeface="Cambria"/>
                <a:sym typeface="Cambria"/>
              </a:rPr>
              <a:t>Pichaiah</a:t>
            </a:r>
            <a:r>
              <a:rPr lang="en-US" sz="1200" b="0" i="0" u="none" strike="noStrike" cap="none" dirty="0">
                <a:solidFill>
                  <a:srgbClr val="000000"/>
                </a:solidFill>
                <a:latin typeface="Cambria"/>
                <a:ea typeface="Cambria"/>
                <a:cs typeface="Cambria"/>
                <a:sym typeface="Cambria"/>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Yatries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Yatries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36</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37</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Nalgonda district offered a soothing weather all the three days. 33 yatries with the support of local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thandas was the highlight of the yatra. Villagers have shown a lot of interest in the innovations displayed by the yatries. Interacted  with three innovators enroute and  impressed by their passion to solve the problems of locals by their creativity. Few Thandas have stones in their fields and Palle Srujana offered a simple machine to remove the stones from the field. The variety and diversity of people and nature made the yatra learnings very rich.</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38th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sz="1200" b="0" i="0" u="none" strike="noStrike" cap="none" dirty="0" err="1">
                <a:solidFill>
                  <a:srgbClr val="000000"/>
                </a:solidFill>
                <a:latin typeface="Calibri"/>
                <a:ea typeface="Calibri"/>
                <a:cs typeface="Calibri"/>
                <a:sym typeface="Calibri"/>
              </a:rPr>
              <a:t>Gurumurthy</a:t>
            </a:r>
            <a:r>
              <a:rPr lang="en-US" sz="1200" b="0" i="0" u="none" strike="noStrike" cap="none" dirty="0">
                <a:solidFill>
                  <a:srgbClr val="000000"/>
                </a:solidFill>
                <a:latin typeface="Calibri"/>
                <a:ea typeface="Calibri"/>
                <a:cs typeface="Calibri"/>
                <a:sym typeface="Calibri"/>
              </a:rPr>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1052591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yatries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Yatries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much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Makthum</a:t>
            </a:r>
            <a:r>
              <a:rPr lang="en-US" sz="1100" b="0" i="0" u="none" strike="noStrike" cap="none" dirty="0">
                <a:solidFill>
                  <a:srgbClr val="222222"/>
                </a:solidFill>
                <a:highlight>
                  <a:srgbClr val="FFFFFF"/>
                </a:highlight>
                <a:latin typeface="Arial"/>
                <a:ea typeface="Arial"/>
                <a:cs typeface="Arial"/>
                <a:sym typeface="Arial"/>
              </a:rPr>
              <a:t> Mohmmed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49</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50th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C7DC7A-603D-EC98-6876-1D52A812A7D9}"/>
              </a:ext>
            </a:extLst>
          </p:cNvPr>
          <p:cNvSpPr txBox="1"/>
          <p:nvPr/>
        </p:nvSpPr>
        <p:spPr>
          <a:xfrm>
            <a:off x="557784" y="349842"/>
            <a:ext cx="3432048" cy="1169551"/>
          </a:xfrm>
          <a:prstGeom prst="rect">
            <a:avLst/>
          </a:prstGeom>
          <a:noFill/>
        </p:spPr>
        <p:txBody>
          <a:bodyPr wrap="square">
            <a:spAutoFit/>
          </a:bodyPr>
          <a:lstStyle/>
          <a:p>
            <a:pPr lvl="0" algn="just">
              <a:buSzPts val="1600"/>
            </a:pPr>
            <a:r>
              <a:rPr lang="en-IN" b="1" dirty="0">
                <a:solidFill>
                  <a:srgbClr val="00B050"/>
                </a:solidFill>
                <a:latin typeface="Calibri"/>
                <a:ea typeface="Calibri"/>
                <a:cs typeface="Calibri"/>
                <a:sym typeface="Calibri"/>
              </a:rPr>
              <a:t>51</a:t>
            </a:r>
            <a:r>
              <a:rPr lang="en-IN" b="1" baseline="30000" dirty="0">
                <a:solidFill>
                  <a:srgbClr val="00B050"/>
                </a:solidFill>
                <a:latin typeface="Calibri"/>
                <a:ea typeface="Calibri"/>
                <a:cs typeface="Calibri"/>
                <a:sym typeface="Calibri"/>
              </a:rPr>
              <a:t>st</a:t>
            </a:r>
            <a:r>
              <a:rPr lang="en-IN" b="1" dirty="0">
                <a:solidFill>
                  <a:srgbClr val="00B050"/>
                </a:solidFill>
                <a:latin typeface="Calibri"/>
                <a:ea typeface="Calibri"/>
                <a:cs typeface="Calibri"/>
                <a:sym typeface="Calibri"/>
              </a:rPr>
              <a:t> </a:t>
            </a:r>
            <a:r>
              <a:rPr lang="en-IN" sz="1400" b="1" dirty="0">
                <a:solidFill>
                  <a:srgbClr val="00B050"/>
                </a:solidFill>
                <a:latin typeface="Calibri"/>
                <a:ea typeface="Calibri"/>
                <a:cs typeface="Calibri"/>
                <a:sym typeface="Calibri"/>
              </a:rPr>
              <a:t> 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sz="1400" b="1" dirty="0">
                <a:solidFill>
                  <a:srgbClr val="00B050"/>
                </a:solidFill>
                <a:latin typeface="Calibri"/>
                <a:ea typeface="Calibri"/>
                <a:cs typeface="Calibri"/>
                <a:sym typeface="Calibri"/>
              </a:rPr>
              <a:t>52nd 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b="1" dirty="0">
                <a:solidFill>
                  <a:srgbClr val="00B050"/>
                </a:solidFill>
                <a:latin typeface="Calibri"/>
                <a:ea typeface="Calibri"/>
                <a:cs typeface="Calibri"/>
                <a:sym typeface="Calibri"/>
              </a:rPr>
              <a:t>53</a:t>
            </a:r>
            <a:r>
              <a:rPr lang="en-IN" b="1" baseline="30000" dirty="0">
                <a:solidFill>
                  <a:srgbClr val="00B050"/>
                </a:solidFill>
                <a:latin typeface="Calibri"/>
                <a:ea typeface="Calibri"/>
                <a:cs typeface="Calibri"/>
                <a:sym typeface="Calibri"/>
              </a:rPr>
              <a:t>rd</a:t>
            </a:r>
            <a:r>
              <a:rPr lang="en-IN" b="1" dirty="0">
                <a:solidFill>
                  <a:srgbClr val="00B050"/>
                </a:solidFill>
                <a:latin typeface="Calibri"/>
                <a:ea typeface="Calibri"/>
                <a:cs typeface="Calibri"/>
                <a:sym typeface="Calibri"/>
              </a:rPr>
              <a:t> </a:t>
            </a:r>
            <a:r>
              <a:rPr lang="en-IN" sz="1400" b="1" dirty="0">
                <a:solidFill>
                  <a:srgbClr val="00B050"/>
                </a:solidFill>
                <a:latin typeface="Calibri"/>
                <a:ea typeface="Calibri"/>
                <a:cs typeface="Calibri"/>
                <a:sym typeface="Calibri"/>
              </a:rPr>
              <a:t>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b="1" dirty="0">
                <a:solidFill>
                  <a:srgbClr val="00B050"/>
                </a:solidFill>
                <a:latin typeface="Calibri"/>
                <a:ea typeface="Calibri"/>
                <a:cs typeface="Calibri"/>
                <a:sym typeface="Calibri"/>
              </a:rPr>
              <a:t>54</a:t>
            </a:r>
            <a:r>
              <a:rPr lang="en-IN" b="1" baseline="30000" dirty="0">
                <a:solidFill>
                  <a:srgbClr val="00B050"/>
                </a:solidFill>
                <a:latin typeface="Calibri"/>
                <a:ea typeface="Calibri"/>
                <a:cs typeface="Calibri"/>
                <a:sym typeface="Calibri"/>
              </a:rPr>
              <a:t>th</a:t>
            </a:r>
            <a:r>
              <a:rPr lang="en-IN" b="1" dirty="0">
                <a:solidFill>
                  <a:srgbClr val="00B050"/>
                </a:solidFill>
                <a:latin typeface="Calibri"/>
                <a:ea typeface="Calibri"/>
                <a:cs typeface="Calibri"/>
                <a:sym typeface="Calibri"/>
              </a:rPr>
              <a:t> </a:t>
            </a:r>
            <a:r>
              <a:rPr lang="en-IN" sz="1400" b="1" dirty="0">
                <a:solidFill>
                  <a:srgbClr val="00B050"/>
                </a:solidFill>
                <a:latin typeface="Calibri"/>
                <a:ea typeface="Calibri"/>
                <a:cs typeface="Calibri"/>
                <a:sym typeface="Calibri"/>
              </a:rPr>
              <a:t>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b="1" dirty="0">
                <a:solidFill>
                  <a:srgbClr val="00B050"/>
                </a:solidFill>
                <a:latin typeface="Calibri"/>
                <a:ea typeface="Calibri"/>
                <a:cs typeface="Calibri"/>
                <a:sym typeface="Calibri"/>
              </a:rPr>
              <a:t>55th </a:t>
            </a:r>
            <a:r>
              <a:rPr lang="en-IN" sz="1400" b="1" dirty="0">
                <a:solidFill>
                  <a:srgbClr val="00B050"/>
                </a:solidFill>
                <a:latin typeface="Calibri"/>
                <a:ea typeface="Calibri"/>
                <a:cs typeface="Calibri"/>
                <a:sym typeface="Calibri"/>
              </a:rPr>
              <a:t>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p:txBody>
      </p:sp>
    </p:spTree>
    <p:extLst>
      <p:ext uri="{BB962C8B-B14F-4D97-AF65-F5344CB8AC3E}">
        <p14:creationId xmlns:p14="http://schemas.microsoft.com/office/powerpoint/2010/main" val="22558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10379211"/>
          </a:xfrm>
          <a:prstGeom prst="rect">
            <a:avLst/>
          </a:prstGeom>
          <a:noFill/>
          <a:ln>
            <a:noFill/>
          </a:ln>
        </p:spPr>
        <p:txBody>
          <a:bodyPr spcFirstLastPara="1" wrap="square" lIns="45700" tIns="45700" rIns="45700" bIns="45700" anchor="t" anchorCtr="0">
            <a:spAutoFit/>
          </a:bodyPr>
          <a:lstStyle/>
          <a:p>
            <a:r>
              <a:rPr lang="en-US" b="1" dirty="0"/>
              <a:t>Registration and Cancellation</a:t>
            </a:r>
            <a:endParaRPr lang="en-IN" dirty="0"/>
          </a:p>
          <a:p>
            <a:r>
              <a:rPr lang="en-US" dirty="0"/>
              <a:t>Please visit www.pallesrujana.org and register online. You can also register by opening the link </a:t>
            </a:r>
            <a:endParaRPr lang="en-IN" dirty="0"/>
          </a:p>
          <a:p>
            <a:r>
              <a:rPr lang="en-US" u="sng" dirty="0">
                <a:hlinkClick r:id="rId6"/>
              </a:rPr>
              <a:t>https://forms.gle/upxQ8EBov8NaUCFp8</a:t>
            </a:r>
            <a:endParaRPr lang="en-US" u="sng" dirty="0"/>
          </a:p>
          <a:p>
            <a:r>
              <a:rPr lang="en-US" dirty="0"/>
              <a:t> </a:t>
            </a:r>
            <a:endParaRPr lang="en-IN"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400" b="1" i="0" u="none" strike="noStrike" cap="none" dirty="0">
                <a:solidFill>
                  <a:srgbClr val="7030A0"/>
                </a:solidFill>
                <a:latin typeface="Cambria"/>
                <a:ea typeface="Cambria"/>
                <a:cs typeface="Cambria"/>
                <a:sym typeface="Cambria"/>
              </a:rPr>
              <a:t>Last date for Registration: Noon, 26 February, 2026</a:t>
            </a:r>
          </a:p>
          <a:p>
            <a:pPr marL="0" marR="0" lvl="0" indent="0" algn="ctr" rtl="0">
              <a:lnSpc>
                <a:spcPct val="100000"/>
              </a:lnSpc>
              <a:spcBef>
                <a:spcPts val="0"/>
              </a:spcBef>
              <a:spcAft>
                <a:spcPts val="0"/>
              </a:spcAft>
              <a:buNone/>
            </a:pPr>
            <a:endParaRPr lang="en-US" sz="1600" b="0" i="0" u="none" strike="noStrike" cap="none" dirty="0">
              <a:solidFill>
                <a:srgbClr val="7030A0"/>
              </a:solidFill>
              <a:latin typeface="Arial"/>
              <a:ea typeface="Arial"/>
              <a:cs typeface="Arial"/>
              <a:sym typeface="Arial"/>
            </a:endParaRPr>
          </a:p>
          <a:p>
            <a:r>
              <a:rPr lang="en-US" b="1" dirty="0"/>
              <a:t>To reach the Meeting Point:</a:t>
            </a:r>
            <a:endParaRPr lang="en-IN" dirty="0"/>
          </a:p>
          <a:p>
            <a:r>
              <a:rPr lang="en-US" dirty="0" err="1"/>
              <a:t>Pedakaparthy</a:t>
            </a:r>
            <a:r>
              <a:rPr lang="en-US" dirty="0"/>
              <a:t> is located on Hyderabad-Nalgonda route short of </a:t>
            </a:r>
            <a:r>
              <a:rPr lang="en-US" dirty="0" err="1"/>
              <a:t>Chityal</a:t>
            </a:r>
            <a:r>
              <a:rPr lang="en-US" dirty="0"/>
              <a:t>. Buses are available from Hyderabad. Nearest Railway Station is Chinna </a:t>
            </a:r>
            <a:r>
              <a:rPr lang="en-US" dirty="0" err="1"/>
              <a:t>Kaparthy</a:t>
            </a:r>
            <a:r>
              <a:rPr lang="en-US" dirty="0"/>
              <a:t> but only passenger trains stop there. Peda </a:t>
            </a:r>
            <a:r>
              <a:rPr lang="en-US" dirty="0" err="1"/>
              <a:t>Kaprthy</a:t>
            </a:r>
            <a:r>
              <a:rPr lang="en-US" dirty="0"/>
              <a:t> is 75 Kms from Hyderabad and 35 Kms from Nalgonda. </a:t>
            </a:r>
            <a:endParaRPr lang="en-IN" dirty="0"/>
          </a:p>
          <a:p>
            <a:r>
              <a:rPr lang="en-US" dirty="0"/>
              <a:t>Exact location of meeting point in the village will be intimated later. Plan to reach the starting point by 8 AM. Please ensure you have your breakfast before you reach the starting point.</a:t>
            </a:r>
            <a:endParaRPr lang="en-IN" dirty="0"/>
          </a:p>
          <a:p>
            <a:r>
              <a:rPr lang="en-US" dirty="0"/>
              <a:t> </a:t>
            </a:r>
            <a:endParaRPr lang="en-IN" dirty="0"/>
          </a:p>
          <a:p>
            <a:r>
              <a:rPr lang="en-US" b="1" dirty="0"/>
              <a:t>Return Journey:</a:t>
            </a:r>
            <a:endParaRPr lang="en-IN" dirty="0"/>
          </a:p>
          <a:p>
            <a:r>
              <a:rPr lang="en-US" dirty="0"/>
              <a:t>On 1</a:t>
            </a:r>
            <a:r>
              <a:rPr lang="en-US" baseline="30000" dirty="0"/>
              <a:t>st</a:t>
            </a:r>
            <a:r>
              <a:rPr lang="en-US" dirty="0"/>
              <a:t> March, 2026, </a:t>
            </a:r>
            <a:r>
              <a:rPr lang="en-US" dirty="0" err="1"/>
              <a:t>yatries</a:t>
            </a:r>
            <a:r>
              <a:rPr lang="en-US" dirty="0"/>
              <a:t> will be able to leave any time after 5 PM from </a:t>
            </a:r>
            <a:r>
              <a:rPr lang="en-US" dirty="0" err="1"/>
              <a:t>Ayyavari</a:t>
            </a:r>
            <a:r>
              <a:rPr lang="en-US" dirty="0"/>
              <a:t> Kodur. </a:t>
            </a:r>
            <a:r>
              <a:rPr lang="en-US" dirty="0" err="1"/>
              <a:t>Ayyavari</a:t>
            </a:r>
            <a:r>
              <a:rPr lang="en-US" dirty="0"/>
              <a:t> Kodur is 8 km from Nandyala. Nandyala is well connected by rail and road. Return journey to home may be planned accordingly. </a:t>
            </a:r>
          </a:p>
          <a:p>
            <a:endParaRPr lang="en-US" dirty="0"/>
          </a:p>
          <a:p>
            <a:r>
              <a:rPr lang="en-US" b="1" dirty="0"/>
              <a:t>Route we walk…..</a:t>
            </a:r>
            <a:endParaRPr lang="en-IN" dirty="0"/>
          </a:p>
          <a:p>
            <a:r>
              <a:rPr lang="en-IN" dirty="0"/>
              <a:t>27 February – </a:t>
            </a:r>
            <a:r>
              <a:rPr lang="en-IN" dirty="0" err="1"/>
              <a:t>Sugalimetta</a:t>
            </a:r>
            <a:r>
              <a:rPr lang="en-IN" dirty="0"/>
              <a:t> - </a:t>
            </a:r>
            <a:r>
              <a:rPr lang="en-IN" dirty="0" err="1"/>
              <a:t>Pedakottala</a:t>
            </a:r>
            <a:r>
              <a:rPr lang="en-IN" dirty="0"/>
              <a:t> - </a:t>
            </a:r>
            <a:r>
              <a:rPr lang="en-IN" dirty="0" err="1"/>
              <a:t>Nandapalli</a:t>
            </a:r>
            <a:r>
              <a:rPr lang="en-IN" dirty="0"/>
              <a:t> - </a:t>
            </a:r>
            <a:r>
              <a:rPr lang="en-IN" dirty="0" err="1"/>
              <a:t>Tammada</a:t>
            </a:r>
            <a:r>
              <a:rPr lang="en-IN" dirty="0"/>
              <a:t> </a:t>
            </a:r>
            <a:r>
              <a:rPr lang="en-IN" dirty="0" err="1"/>
              <a:t>palli</a:t>
            </a:r>
            <a:r>
              <a:rPr lang="en-IN" dirty="0"/>
              <a:t> - </a:t>
            </a:r>
            <a:r>
              <a:rPr lang="en-IN" dirty="0" err="1"/>
              <a:t>Bukkapuram</a:t>
            </a:r>
            <a:r>
              <a:rPr lang="en-IN" dirty="0"/>
              <a:t> - </a:t>
            </a:r>
            <a:r>
              <a:rPr lang="en-IN" dirty="0" err="1"/>
              <a:t>Allinagaram</a:t>
            </a:r>
            <a:endParaRPr lang="en-IN" dirty="0"/>
          </a:p>
          <a:p>
            <a:r>
              <a:rPr lang="pt-BR" dirty="0"/>
              <a:t>28 February –Timmapuram - Bukkapuram - Vengal Reddy Peta - Kaluvala Kalva - Ernapadu - Singavaram  –  Bandi Atmakur</a:t>
            </a:r>
            <a:endParaRPr lang="en-IN" dirty="0"/>
          </a:p>
          <a:p>
            <a:r>
              <a:rPr lang="en-US" dirty="0"/>
              <a:t>1 March – Parna </a:t>
            </a:r>
            <a:r>
              <a:rPr lang="en-US" dirty="0" err="1"/>
              <a:t>palle</a:t>
            </a:r>
            <a:r>
              <a:rPr lang="en-US" dirty="0"/>
              <a:t> - </a:t>
            </a:r>
            <a:r>
              <a:rPr lang="en-US" dirty="0" err="1"/>
              <a:t>Ayyavari</a:t>
            </a:r>
            <a:r>
              <a:rPr lang="en-US" dirty="0"/>
              <a:t> Kodur</a:t>
            </a:r>
            <a:endParaRPr lang="en-IN" dirty="0"/>
          </a:p>
          <a:p>
            <a:r>
              <a:rPr lang="en-US" b="1" dirty="0"/>
              <a:t> </a:t>
            </a:r>
            <a:endParaRPr lang="en-IN" dirty="0"/>
          </a:p>
          <a:p>
            <a:r>
              <a:rPr lang="en-US" b="1" dirty="0"/>
              <a:t> </a:t>
            </a:r>
            <a:endParaRPr lang="en-IN" dirty="0"/>
          </a:p>
          <a:p>
            <a:r>
              <a:rPr lang="en-US" b="1" dirty="0"/>
              <a:t>The yatra area offers:</a:t>
            </a:r>
            <a:endParaRPr lang="en-IN" dirty="0"/>
          </a:p>
          <a:p>
            <a:r>
              <a:rPr lang="en-US" dirty="0"/>
              <a:t>Paddy, Banana, Turmeric, Cotton and Maize Farms, Network of Irrigation canals, interactions with farmers, Weaver's and their women and children, many more…..</a:t>
            </a:r>
            <a:endParaRPr lang="en-IN" dirty="0"/>
          </a:p>
          <a:p>
            <a:endParaRPr lang="en-IN" dirty="0"/>
          </a:p>
          <a:p>
            <a:r>
              <a:rPr lang="en-US" dirty="0"/>
              <a:t> </a:t>
            </a:r>
            <a:endParaRPr lang="en-IN" dirty="0"/>
          </a:p>
          <a:p>
            <a:r>
              <a:rPr lang="en-US" dirty="0"/>
              <a:t>.</a:t>
            </a:r>
            <a:endParaRPr lang="en-IN" dirty="0"/>
          </a:p>
          <a:p>
            <a:r>
              <a:rPr lang="en-US" dirty="0"/>
              <a:t>.</a:t>
            </a:r>
            <a:endParaRPr lang="en-IN" dirty="0"/>
          </a:p>
          <a:p>
            <a:endParaRPr lang="en-IN" sz="1100" dirty="0">
              <a:effectLst/>
              <a:latin typeface="Calibri" panose="020F0502020204030204" pitchFamily="34" charset="0"/>
              <a:ea typeface="Calibri" panose="020F0502020204030204" pitchFamily="34" charset="0"/>
            </a:endParaRPr>
          </a:p>
          <a:p>
            <a:pPr>
              <a:lnSpc>
                <a:spcPct val="115000"/>
              </a:lnSpc>
              <a:spcAft>
                <a:spcPts val="1000"/>
              </a:spcAft>
            </a:pP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58514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Shodha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Unlearn and learn</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Reliance/Swayam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a:t>
            </a:r>
            <a:r>
              <a:rPr lang="en-US" sz="1200" dirty="0">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a:t>
            </a:r>
            <a:r>
              <a:rPr lang="en-US" sz="1200" dirty="0">
                <a:latin typeface="Cambria"/>
                <a:ea typeface="Cambria"/>
                <a:cs typeface="Cambria"/>
                <a:sym typeface="Cambria"/>
              </a:rPr>
              <a:t> and people.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Shodha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Shodha Yatra is essential. </a:t>
            </a: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Yatries on voluntary basis will maintain the accounts and present the same to the group just before the conclusion of the yatra. Bring sufficient cash as the yatra area may not offer ATM facility.</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obtain and share your parents’ consent. It is also understood that you abide by the Palle Srujana’s mission and objectives of the Chinna Shodha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21 December 2025.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 Cash sharing with villagers is prohibited.</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t>
            </a:r>
            <a:r>
              <a:rPr lang="en-US" sz="1200" b="1" i="0" u="none" strike="noStrike" cap="none" dirty="0">
                <a:solidFill>
                  <a:srgbClr val="000000"/>
                </a:solidFill>
                <a:latin typeface="Cambria"/>
                <a:ea typeface="Cambria"/>
                <a:cs typeface="Cambria"/>
                <a:sym typeface="Cambria"/>
              </a:rPr>
              <a:t>anjireddy.boddu@gmail.com</a:t>
            </a:r>
            <a:endParaRPr sz="14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30 December 2025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Ganesham   </a:t>
            </a:r>
            <a:r>
              <a:rPr lang="en-US" sz="1100" b="0" i="0" u="sng" strike="noStrike" cap="none" dirty="0">
                <a:solidFill>
                  <a:srgbClr val="0000FF"/>
                </a:solidFill>
                <a:latin typeface="Cambria"/>
                <a:ea typeface="Cambria"/>
                <a:cs typeface="Cambria"/>
                <a:sym typeface="Cambria"/>
                <a:hlinkClick r:id="rId3"/>
              </a:rPr>
              <a:t>president@pallesrujana.org.    </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2788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p>
          <a:p>
            <a:pPr marL="457200" marR="0" lvl="1" indent="-76200" algn="l" rtl="0">
              <a:lnSpc>
                <a:spcPct val="100000"/>
              </a:lnSpc>
              <a:spcBef>
                <a:spcPts val="0"/>
              </a:spcBef>
              <a:spcAft>
                <a:spcPts val="0"/>
              </a:spcAft>
              <a:buClr>
                <a:srgbClr val="000000"/>
              </a:buClr>
              <a:buSzPts val="1200"/>
              <a:buFont typeface="Courier New"/>
              <a:buChar char="o"/>
            </a:pPr>
            <a:r>
              <a:rPr lang="en-US" sz="1200" dirty="0">
                <a:latin typeface="Cambria"/>
                <a:ea typeface="Cambria"/>
                <a:sym typeface="Cambria"/>
              </a:rPr>
              <a:t>  Winter clothes appropriately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 Mats will be provided.</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a:t>
            </a:r>
            <a:r>
              <a:rPr lang="en-US" sz="1200" dirty="0">
                <a:latin typeface="Cambria"/>
                <a:ea typeface="Cambria"/>
                <a:cs typeface="Cambria"/>
                <a:sym typeface="Cambria"/>
              </a:rPr>
              <a:t>luggage piece</a:t>
            </a:r>
            <a:r>
              <a:rPr lang="en-US" sz="1200" b="0" i="0" u="none" strike="noStrike" cap="none" dirty="0">
                <a:solidFill>
                  <a:srgbClr val="000000"/>
                </a:solidFill>
                <a:latin typeface="Cambria"/>
                <a:ea typeface="Cambria"/>
                <a:cs typeface="Cambria"/>
                <a:sym typeface="Cambria"/>
              </a:rPr>
              <a:t> per participant will be carried separately in a logistic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Chinna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a:t>
            </a:r>
            <a:r>
              <a:rPr lang="en-US" sz="1100" dirty="0">
                <a:latin typeface="Cambria"/>
                <a:ea typeface="Cambria"/>
                <a:cs typeface="Cambria"/>
                <a:sym typeface="Cambria"/>
              </a:rPr>
              <a:t>should avoid </a:t>
            </a:r>
            <a:r>
              <a:rPr lang="en-US" sz="1100" b="0" i="0" u="none" strike="noStrike" cap="none" dirty="0">
                <a:solidFill>
                  <a:srgbClr val="000000"/>
                </a:solidFill>
                <a:latin typeface="Cambria"/>
                <a:ea typeface="Cambria"/>
                <a:cs typeface="Cambria"/>
                <a:sym typeface="Cambria"/>
              </a:rPr>
              <a:t>walking with their friends/colleagues. The objective of this walk is to get to know other unknown yatries and local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in a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8790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group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r>
              <a:rPr lang="en-US" dirty="0"/>
              <a:t>For any queries, please contact or email to:</a:t>
            </a:r>
            <a:endParaRPr lang="en-IN" dirty="0"/>
          </a:p>
          <a:p>
            <a:r>
              <a:rPr lang="en-US" dirty="0"/>
              <a:t>Brig P Ganesham, 9866001678,  </a:t>
            </a:r>
            <a:r>
              <a:rPr lang="en-US" dirty="0">
                <a:hlinkClick r:id="rId4"/>
              </a:rPr>
              <a:t>president@pallesrujana.org</a:t>
            </a:r>
            <a:r>
              <a:rPr lang="en-US" dirty="0"/>
              <a:t>, </a:t>
            </a:r>
            <a:endParaRPr lang="en-IN" dirty="0"/>
          </a:p>
          <a:p>
            <a:r>
              <a:rPr lang="en-US" dirty="0"/>
              <a:t>Anji Reddy, 9966646276 </a:t>
            </a:r>
            <a:r>
              <a:rPr lang="en-US" dirty="0">
                <a:hlinkClick r:id="rId5"/>
              </a:rPr>
              <a:t>anjireddy.boddu@gmail.com</a:t>
            </a:r>
            <a:endParaRPr lang="en-IN" dirty="0"/>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6">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7">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8">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8">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9">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10">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294026" y="1442131"/>
            <a:ext cx="2479336" cy="1951039"/>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73037" y="5568269"/>
            <a:ext cx="2600325" cy="2051731"/>
          </a:xfrm>
          <a:prstGeom prst="rect">
            <a:avLst/>
          </a:prstGeom>
          <a:noFill/>
          <a:ln>
            <a:noFill/>
          </a:ln>
        </p:spPr>
      </p:pic>
      <p:pic>
        <p:nvPicPr>
          <p:cNvPr id="3" name="Picture 2">
            <a:extLst>
              <a:ext uri="{FF2B5EF4-FFF2-40B4-BE49-F238E27FC236}">
                <a16:creationId xmlns:a16="http://schemas.microsoft.com/office/drawing/2014/main" id="{2C6D9437-3B19-C738-FBCB-F238558EC999}"/>
              </a:ext>
            </a:extLst>
          </p:cNvPr>
          <p:cNvPicPr>
            <a:picLocks noChangeAspect="1"/>
          </p:cNvPicPr>
          <p:nvPr/>
        </p:nvPicPr>
        <p:blipFill>
          <a:blip r:embed="rId10"/>
          <a:stretch>
            <a:fillRect/>
          </a:stretch>
        </p:blipFill>
        <p:spPr>
          <a:xfrm>
            <a:off x="2827794" y="5618614"/>
            <a:ext cx="2689225" cy="1951039"/>
          </a:xfrm>
          <a:prstGeom prst="rect">
            <a:avLst/>
          </a:prstGeom>
        </p:spPr>
      </p:pic>
      <p:pic>
        <p:nvPicPr>
          <p:cNvPr id="5" name="Picture 4">
            <a:extLst>
              <a:ext uri="{FF2B5EF4-FFF2-40B4-BE49-F238E27FC236}">
                <a16:creationId xmlns:a16="http://schemas.microsoft.com/office/drawing/2014/main" id="{C2FB801F-C1AA-8EA6-D0BD-94E853065274}"/>
              </a:ext>
            </a:extLst>
          </p:cNvPr>
          <p:cNvPicPr>
            <a:picLocks noChangeAspect="1"/>
          </p:cNvPicPr>
          <p:nvPr/>
        </p:nvPicPr>
        <p:blipFill>
          <a:blip r:embed="rId11"/>
          <a:stretch>
            <a:fillRect/>
          </a:stretch>
        </p:blipFill>
        <p:spPr>
          <a:xfrm>
            <a:off x="2857501" y="1467182"/>
            <a:ext cx="2705099" cy="1925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Previous Yatras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First Chinna Shodha Yatra </a:t>
            </a:r>
            <a:r>
              <a:rPr lang="en-US" sz="1200" b="0" i="0" u="none" strike="noStrike" cap="none" dirty="0">
                <a:solidFill>
                  <a:srgbClr val="000000"/>
                </a:solidFill>
                <a:latin typeface="Cambria"/>
                <a:ea typeface="Cambria"/>
                <a:cs typeface="Cambria"/>
                <a:sym typeface="Cambria"/>
              </a:rPr>
              <a:t>was held in April- May 2011 in </a:t>
            </a:r>
            <a:r>
              <a:rPr lang="en-US" sz="1200" b="0" i="0" u="none" strike="noStrike" cap="none" dirty="0" err="1">
                <a:solidFill>
                  <a:srgbClr val="000000"/>
                </a:solidFill>
                <a:latin typeface="Cambria"/>
                <a:ea typeface="Cambria"/>
                <a:cs typeface="Cambria"/>
                <a:sym typeface="Cambria"/>
              </a:rPr>
              <a:t>Duggondi</a:t>
            </a:r>
            <a:r>
              <a:rPr lang="en-US" sz="1200" b="0" i="0" u="none" strike="noStrike" cap="none" dirty="0">
                <a:solidFill>
                  <a:srgbClr val="000000"/>
                </a:solidFill>
                <a:latin typeface="Cambria"/>
                <a:ea typeface="Cambria"/>
                <a:cs typeface="Cambria"/>
                <a:sym typeface="Cambria"/>
              </a:rPr>
              <a:t> Mandal of Dist Warangal.  23 students (6 girls) from NITW, MRIM and others participated. The feedback indicated that the objectives were fully achieved.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Second Chinna Shodha Yatra </a:t>
            </a:r>
            <a:r>
              <a:rPr lang="en-US" sz="1200" b="0" i="0" u="none" strike="noStrike" cap="none" dirty="0">
                <a:solidFill>
                  <a:srgbClr val="000000"/>
                </a:solidFill>
                <a:latin typeface="Cambria"/>
                <a:ea typeface="Cambria"/>
                <a:cs typeface="Cambria"/>
                <a:sym typeface="Cambria"/>
              </a:rPr>
              <a:t>was organized during 18-20 November 2011 in </a:t>
            </a:r>
            <a:r>
              <a:rPr lang="en-US" sz="1200" b="0" i="0" u="none" strike="noStrike" cap="none" dirty="0" err="1">
                <a:solidFill>
                  <a:srgbClr val="000000"/>
                </a:solidFill>
                <a:latin typeface="Cambria"/>
                <a:ea typeface="Cambria"/>
                <a:cs typeface="Cambria"/>
                <a:sym typeface="Cambria"/>
              </a:rPr>
              <a:t>Kothaguda</a:t>
            </a:r>
            <a:r>
              <a:rPr lang="en-US" sz="1200" b="0" i="0" u="none" strike="noStrike" cap="none" dirty="0">
                <a:solidFill>
                  <a:srgbClr val="000000"/>
                </a:solidFill>
                <a:latin typeface="Cambria"/>
                <a:ea typeface="Cambria"/>
                <a:cs typeface="Cambria"/>
                <a:sym typeface="Cambria"/>
              </a:rPr>
              <a:t> Mandal of Warangal Dist from the</a:t>
            </a:r>
            <a:r>
              <a:rPr lang="en-US" sz="1200" b="1" i="0" u="none" strike="noStrike" cap="none" dirty="0">
                <a:solidFill>
                  <a:srgbClr val="000000"/>
                </a:solidFill>
                <a:latin typeface="Cambria"/>
                <a:ea typeface="Cambria"/>
                <a:cs typeface="Cambria"/>
                <a:sym typeface="Cambria"/>
              </a:rPr>
              <a:t> </a:t>
            </a:r>
            <a:r>
              <a:rPr lang="en-US" sz="1200" b="0" i="1" u="none" strike="noStrike" cap="none" dirty="0">
                <a:solidFill>
                  <a:srgbClr val="000000"/>
                </a:solidFill>
                <a:latin typeface="Cambria"/>
                <a:ea typeface="Cambria"/>
                <a:cs typeface="Cambria"/>
                <a:sym typeface="Cambria"/>
              </a:rPr>
              <a:t>historic </a:t>
            </a:r>
            <a:r>
              <a:rPr lang="en-US" sz="1200" b="1" i="1" u="none" strike="noStrike" cap="none" dirty="0" err="1">
                <a:solidFill>
                  <a:srgbClr val="000000"/>
                </a:solidFill>
                <a:latin typeface="Cambria"/>
                <a:ea typeface="Cambria"/>
                <a:cs typeface="Cambria"/>
                <a:sym typeface="Cambria"/>
              </a:rPr>
              <a:t>Pakhal</a:t>
            </a:r>
            <a:r>
              <a:rPr lang="en-US" sz="1200" b="1" i="1" u="none" strike="noStrike" cap="none" dirty="0">
                <a:solidFill>
                  <a:srgbClr val="000000"/>
                </a:solidFill>
                <a:latin typeface="Cambria"/>
                <a:ea typeface="Cambria"/>
                <a:cs typeface="Cambria"/>
                <a:sym typeface="Cambria"/>
              </a:rPr>
              <a:t> </a:t>
            </a:r>
            <a:r>
              <a:rPr lang="en-US" sz="1200" b="1" i="1" u="none" strike="noStrike" cap="none" dirty="0" err="1">
                <a:solidFill>
                  <a:srgbClr val="000000"/>
                </a:solidFill>
                <a:latin typeface="Cambria"/>
                <a:ea typeface="Cambria"/>
                <a:cs typeface="Cambria"/>
                <a:sym typeface="Cambria"/>
              </a:rPr>
              <a:t>Cheruvu</a:t>
            </a:r>
            <a:r>
              <a:rPr lang="en-US" sz="1200" b="0" i="0" u="none" strike="noStrike" cap="none" dirty="0">
                <a:solidFill>
                  <a:srgbClr val="000000"/>
                </a:solidFill>
                <a:latin typeface="Cambria"/>
                <a:ea typeface="Cambria"/>
                <a:cs typeface="Cambria"/>
                <a:sym typeface="Cambria"/>
              </a:rPr>
              <a:t> (Reservoir) constructed by the Rulers of KAKATIYA Dynasty, 800 years back for irrigation purposes to </a:t>
            </a:r>
            <a:r>
              <a:rPr lang="en-US" sz="1200" b="0" i="0" u="none" strike="noStrike" cap="none" dirty="0" err="1">
                <a:solidFill>
                  <a:srgbClr val="000000"/>
                </a:solidFill>
                <a:latin typeface="Cambria"/>
                <a:ea typeface="Cambria"/>
                <a:cs typeface="Cambria"/>
                <a:sym typeface="Cambria"/>
              </a:rPr>
              <a:t>Gangaram</a:t>
            </a:r>
            <a:r>
              <a:rPr lang="en-US" sz="1200" b="0" i="0" u="none" strike="noStrike" cap="none" dirty="0">
                <a:solidFill>
                  <a:srgbClr val="000000"/>
                </a:solidFill>
                <a:latin typeface="Cambria"/>
                <a:ea typeface="Cambria"/>
                <a:cs typeface="Cambria"/>
                <a:sym typeface="Cambria"/>
              </a:rPr>
              <a:t> through tribal belt and reserve Forest. 27 participants (5 girls) from NITW,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Management, Two Professors made the Yatra very meaningful by their participation.</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Third Chinna Shodha Yatra </a:t>
            </a:r>
            <a:r>
              <a:rPr lang="en-US" sz="1200" b="0" i="0" u="none" strike="noStrike" cap="none" dirty="0">
                <a:solidFill>
                  <a:srgbClr val="000000"/>
                </a:solidFill>
                <a:latin typeface="Cambria"/>
                <a:ea typeface="Cambria"/>
                <a:cs typeface="Cambria"/>
                <a:sym typeface="Cambria"/>
              </a:rPr>
              <a:t>was held during 24-26 February 2012 in </a:t>
            </a:r>
            <a:r>
              <a:rPr lang="en-US" sz="1200" b="0" i="0" u="none" strike="noStrike" cap="none" dirty="0" err="1">
                <a:solidFill>
                  <a:srgbClr val="000000"/>
                </a:solidFill>
                <a:latin typeface="Cambria"/>
                <a:ea typeface="Cambria"/>
                <a:cs typeface="Cambria"/>
                <a:sym typeface="Cambria"/>
              </a:rPr>
              <a:t>Mahabubnagar</a:t>
            </a:r>
            <a:r>
              <a:rPr lang="en-US" sz="1200" b="0" i="0" u="none" strike="noStrike" cap="none" dirty="0">
                <a:solidFill>
                  <a:srgbClr val="000000"/>
                </a:solidFill>
                <a:latin typeface="Cambria"/>
                <a:ea typeface="Cambria"/>
                <a:cs typeface="Cambria"/>
                <a:sym typeface="Cambria"/>
              </a:rPr>
              <a:t> District. The Yatra commenced at </a:t>
            </a:r>
            <a:r>
              <a:rPr lang="en-US" sz="1200" b="0" i="0" u="none" strike="noStrike" cap="none" dirty="0" err="1">
                <a:solidFill>
                  <a:srgbClr val="000000"/>
                </a:solidFill>
                <a:latin typeface="Cambria"/>
                <a:ea typeface="Cambria"/>
                <a:cs typeface="Cambria"/>
                <a:sym typeface="Cambria"/>
              </a:rPr>
              <a:t>Achampet</a:t>
            </a:r>
            <a:r>
              <a:rPr lang="en-US" sz="1200" b="0" i="0" u="none" strike="noStrike" cap="none" dirty="0">
                <a:solidFill>
                  <a:srgbClr val="000000"/>
                </a:solidFill>
                <a:latin typeface="Cambria"/>
                <a:ea typeface="Cambria"/>
                <a:cs typeface="Cambria"/>
                <a:sym typeface="Cambria"/>
              </a:rPr>
              <a:t> and ended at </a:t>
            </a:r>
            <a:r>
              <a:rPr lang="en-US" sz="1200" b="0" i="0" u="none" strike="noStrike" cap="none" dirty="0" err="1">
                <a:solidFill>
                  <a:srgbClr val="000000"/>
                </a:solidFill>
                <a:latin typeface="Cambria"/>
                <a:ea typeface="Cambria"/>
                <a:cs typeface="Cambria"/>
                <a:sym typeface="Cambria"/>
              </a:rPr>
              <a:t>Bakaram</a:t>
            </a:r>
            <a:r>
              <a:rPr lang="en-US" sz="1200" b="0" i="0" u="none" strike="noStrike" cap="none" dirty="0">
                <a:solidFill>
                  <a:srgbClr val="000000"/>
                </a:solidFill>
                <a:latin typeface="Cambria"/>
                <a:ea typeface="Cambria"/>
                <a:cs typeface="Cambria"/>
                <a:sym typeface="Cambria"/>
              </a:rPr>
              <a:t>. 28 (including 4 girls) Participants from NITW, MRIM,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a:t>
            </a:r>
            <a:r>
              <a:rPr lang="en-US" sz="1200" b="0" i="0" u="none" strike="noStrike" cap="none" dirty="0" err="1">
                <a:solidFill>
                  <a:srgbClr val="000000"/>
                </a:solidFill>
                <a:latin typeface="Cambria"/>
                <a:ea typeface="Cambria"/>
                <a:cs typeface="Cambria"/>
                <a:sym typeface="Cambria"/>
              </a:rPr>
              <a:t>Mgmt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Gurunanak</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Engg</a:t>
            </a:r>
            <a:r>
              <a:rPr lang="en-US" sz="1200" b="0" i="0" u="none" strike="noStrike" cap="none" dirty="0">
                <a:solidFill>
                  <a:srgbClr val="000000"/>
                </a:solidFill>
                <a:latin typeface="Cambria"/>
                <a:ea typeface="Cambria"/>
                <a:cs typeface="Cambria"/>
                <a:sym typeface="Cambria"/>
              </a:rPr>
              <a:t> College, ITC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made the Yatra a memorable one. The drought stricken, barren lands of this region provided us a deep insight into the livelihood strategies of the tribal people living in this area.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Fourth Chinna Shodha Yatra </a:t>
            </a:r>
            <a:r>
              <a:rPr lang="en-US" sz="1200" b="0" i="0" u="none" strike="noStrike" cap="none" dirty="0">
                <a:solidFill>
                  <a:srgbClr val="000000"/>
                </a:solidFill>
                <a:latin typeface="Cambria"/>
                <a:ea typeface="Cambria"/>
                <a:cs typeface="Cambria"/>
                <a:sym typeface="Cambria"/>
              </a:rPr>
              <a:t>was conducted in Dist Khammam during 15-17 June 2012 from </a:t>
            </a:r>
            <a:r>
              <a:rPr lang="en-US" sz="1200" b="0" i="0" u="none" strike="noStrike" cap="none" dirty="0" err="1">
                <a:solidFill>
                  <a:srgbClr val="000000"/>
                </a:solidFill>
                <a:latin typeface="Cambria"/>
                <a:ea typeface="Cambria"/>
                <a:cs typeface="Cambria"/>
                <a:sym typeface="Cambria"/>
              </a:rPr>
              <a:t>Chintur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Motugudem</a:t>
            </a:r>
            <a:r>
              <a:rPr lang="en-US" sz="1200" b="0" i="0" u="none" strike="noStrike" cap="none" dirty="0">
                <a:solidFill>
                  <a:srgbClr val="000000"/>
                </a:solidFill>
                <a:latin typeface="Cambria"/>
                <a:ea typeface="Cambria"/>
                <a:cs typeface="Cambria"/>
                <a:sym typeface="Cambria"/>
              </a:rPr>
              <a:t>. 26 participants including a farmer, inter students, and students from NITW, IIIT, IIT, Kharagpur etc. A distance of 45 km was covered in deep forests and amongst </a:t>
            </a:r>
            <a:r>
              <a:rPr lang="en-US" sz="1200" b="0" i="0" u="none" strike="noStrike" cap="none" dirty="0" err="1">
                <a:solidFill>
                  <a:srgbClr val="000000"/>
                </a:solidFill>
                <a:latin typeface="Cambria"/>
                <a:ea typeface="Cambria"/>
                <a:cs typeface="Cambria"/>
                <a:sym typeface="Cambria"/>
              </a:rPr>
              <a:t>adivasis</a:t>
            </a: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Fifth Chinna Shodha Yatra  </a:t>
            </a:r>
            <a:r>
              <a:rPr lang="en-US" sz="1200" b="0" i="0" u="none" strike="noStrike" cap="none" dirty="0">
                <a:solidFill>
                  <a:srgbClr val="000000"/>
                </a:solidFill>
                <a:latin typeface="Cambria"/>
                <a:ea typeface="Cambria"/>
                <a:cs typeface="Cambria"/>
                <a:sym typeface="Cambria"/>
              </a:rPr>
              <a:t>was organized in Dist Karimnagar from </a:t>
            </a:r>
            <a:r>
              <a:rPr lang="en-US" sz="1200" b="0" i="0" u="none" strike="noStrike" cap="none" dirty="0" err="1">
                <a:solidFill>
                  <a:srgbClr val="000000"/>
                </a:solidFill>
                <a:latin typeface="Cambria"/>
                <a:ea typeface="Cambria"/>
                <a:cs typeface="Cambria"/>
                <a:sym typeface="Cambria"/>
              </a:rPr>
              <a:t>Kataram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Mahadevpur</a:t>
            </a:r>
            <a:r>
              <a:rPr lang="en-US" sz="1200" b="0" i="0" u="none" strike="noStrike" cap="none" dirty="0">
                <a:solidFill>
                  <a:srgbClr val="000000"/>
                </a:solidFill>
                <a:latin typeface="Cambria"/>
                <a:ea typeface="Cambria"/>
                <a:cs typeface="Cambria"/>
                <a:sym typeface="Cambria"/>
              </a:rPr>
              <a:t> during 02-04 November 2012. 32 participants explored the </a:t>
            </a:r>
            <a:r>
              <a:rPr lang="en-US" sz="1200" b="0" i="0" u="none" strike="noStrike" cap="none" dirty="0" err="1">
                <a:solidFill>
                  <a:srgbClr val="000000"/>
                </a:solidFill>
                <a:latin typeface="Cambria"/>
                <a:ea typeface="Cambria"/>
                <a:cs typeface="Cambria"/>
                <a:sym typeface="Cambria"/>
              </a:rPr>
              <a:t>agri</a:t>
            </a:r>
            <a:r>
              <a:rPr lang="en-US" sz="1200" b="0" i="0" u="none" strike="noStrike" cap="none" dirty="0">
                <a:solidFill>
                  <a:srgbClr val="000000"/>
                </a:solidFill>
                <a:latin typeface="Cambria"/>
                <a:ea typeface="Cambria"/>
                <a:cs typeface="Cambria"/>
                <a:sym typeface="Cambria"/>
              </a:rPr>
              <a:t>-belt and forests besides enjoying the flooded rivers and rivulets. Bath in the mighty Godavari River was the highlight of the yatra. Walking more than half the route in mud was a great experience.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was</a:t>
            </a: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held in Adilabad district mostly in Tribal belt. During March 1-3, 2013 the yatra journeyed from </a:t>
            </a:r>
            <a:r>
              <a:rPr lang="en-US" sz="1200" b="0" i="0" u="none" strike="noStrike" cap="none" dirty="0" err="1">
                <a:solidFill>
                  <a:srgbClr val="000000"/>
                </a:solidFill>
                <a:latin typeface="Cambria"/>
                <a:ea typeface="Cambria"/>
                <a:cs typeface="Cambria"/>
                <a:sym typeface="Cambria"/>
              </a:rPr>
              <a:t>DhannuraB</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Indravalli</a:t>
            </a:r>
            <a:r>
              <a:rPr lang="en-US" sz="1200" b="0" i="0" u="none" strike="noStrike" cap="none" dirty="0">
                <a:solidFill>
                  <a:srgbClr val="000000"/>
                </a:solidFill>
                <a:latin typeface="Cambria"/>
                <a:ea typeface="Cambria"/>
                <a:cs typeface="Cambria"/>
                <a:sym typeface="Cambria"/>
              </a:rPr>
              <a:t>. Age group ranged from 65- 16 years. 36 participants spent very useful three days interacting extensively with women, children, farmers and elders.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Palakonda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Veeraghattam</a:t>
            </a:r>
            <a:r>
              <a:rPr lang="en-US" sz="1200" b="0" i="0" u="none" strike="noStrike" cap="none" dirty="0">
                <a:solidFill>
                  <a:srgbClr val="000000"/>
                </a:solidFill>
                <a:latin typeface="Cambria"/>
                <a:ea typeface="Cambria"/>
                <a:cs typeface="Cambria"/>
                <a:sym typeface="Cambria"/>
              </a:rPr>
              <a:t> villages of Srikakulam District during 21st – 23rd June, 2013.  26 participants walked through a scenic green hills  for a distance of  about  52 km. Yatries were composed from a wide spectrum making the </a:t>
            </a:r>
            <a:r>
              <a:rPr lang="en-US" sz="1200" b="0" i="0" u="none" strike="noStrike" cap="none" dirty="0" err="1">
                <a:solidFill>
                  <a:srgbClr val="000000"/>
                </a:solidFill>
                <a:latin typeface="Cambria"/>
                <a:ea typeface="Cambria"/>
                <a:cs typeface="Cambria"/>
                <a:sym typeface="Cambria"/>
              </a:rPr>
              <a:t>interactiion</a:t>
            </a:r>
            <a:r>
              <a:rPr lang="en-US" sz="1200" b="0" i="0" u="none" strike="noStrike" cap="none" dirty="0">
                <a:solidFill>
                  <a:srgbClr val="000000"/>
                </a:solidFill>
                <a:latin typeface="Cambria"/>
                <a:ea typeface="Cambria"/>
                <a:cs typeface="Cambria"/>
                <a:sym typeface="Cambria"/>
              </a:rPr>
              <a:t> rich and varied.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Eighth Chinna Shodha Yatra </a:t>
            </a:r>
            <a:r>
              <a:rPr lang="en-US" sz="1200" b="0" i="0" u="none" strike="noStrike" cap="none" dirty="0">
                <a:solidFill>
                  <a:srgbClr val="000000"/>
                </a:solidFill>
                <a:latin typeface="Cambria"/>
                <a:ea typeface="Cambria"/>
                <a:cs typeface="Cambria"/>
                <a:sym typeface="Cambria"/>
              </a:rPr>
              <a:t>was held from 27-29 September 2013 from </a:t>
            </a:r>
            <a:r>
              <a:rPr lang="en-US" sz="1200" b="0" i="0" u="none" strike="noStrike" cap="none" dirty="0" err="1">
                <a:solidFill>
                  <a:srgbClr val="000000"/>
                </a:solidFill>
                <a:latin typeface="Cambria"/>
                <a:ea typeface="Cambria"/>
                <a:cs typeface="Cambria"/>
                <a:sym typeface="Cambria"/>
              </a:rPr>
              <a:t>SriKalahasti</a:t>
            </a:r>
            <a:r>
              <a:rPr lang="en-US" sz="1200" b="0" i="0" u="none" strike="noStrike" cap="none" dirty="0">
                <a:solidFill>
                  <a:srgbClr val="000000"/>
                </a:solidFill>
                <a:latin typeface="Cambria"/>
                <a:ea typeface="Cambria"/>
                <a:cs typeface="Cambria"/>
                <a:sym typeface="Cambria"/>
              </a:rPr>
              <a:t> to Kotha </a:t>
            </a:r>
            <a:r>
              <a:rPr lang="en-US" sz="1200" b="0" i="0" u="none" strike="noStrike" cap="none" dirty="0" err="1">
                <a:solidFill>
                  <a:srgbClr val="000000"/>
                </a:solidFill>
                <a:latin typeface="Cambria"/>
                <a:ea typeface="Cambria"/>
                <a:cs typeface="Cambria"/>
                <a:sym typeface="Cambria"/>
              </a:rPr>
              <a:t>kandriga</a:t>
            </a:r>
            <a:r>
              <a:rPr lang="en-US" sz="1200" b="0" i="0" u="none" strike="noStrike" cap="none" dirty="0">
                <a:solidFill>
                  <a:srgbClr val="000000"/>
                </a:solidFill>
                <a:latin typeface="Cambria"/>
                <a:ea typeface="Cambria"/>
                <a:cs typeface="Cambria"/>
                <a:sym typeface="Cambria"/>
              </a:rPr>
              <a:t> in Chittoor District. 34 participants actively involved in the yatra and walked  51 kms.  Few foreigners also participated in this yatra and shared their experiences as memorable and meaningful.</a:t>
            </a:r>
            <a:endParaRPr sz="1400" b="0" i="0" u="none" strike="noStrike" cap="none" dirty="0">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6760</Words>
  <Application>Microsoft Office PowerPoint</Application>
  <PresentationFormat>On-screen Show (4:3)</PresentationFormat>
  <Paragraphs>278</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ganesham pogula</cp:lastModifiedBy>
  <cp:revision>18</cp:revision>
  <dcterms:modified xsi:type="dcterms:W3CDTF">2026-02-03T15:02:46Z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